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Roboto"/>
      <p:regular r:id="rId35"/>
      <p:bold r:id="rId36"/>
      <p:italic r:id="rId37"/>
      <p:boldItalic r:id="rId38"/>
    </p:embeddedFont>
    <p:embeddedFont>
      <p:font typeface="Oswald SemiBold"/>
      <p:regular r:id="rId39"/>
      <p:bold r:id="rId40"/>
    </p:embeddedFont>
    <p:embeddedFont>
      <p:font typeface="Oswald"/>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swaldSemiBold-bold.fntdata"/><Relationship Id="rId20" Type="http://schemas.openxmlformats.org/officeDocument/2006/relationships/slide" Target="slides/slide15.xml"/><Relationship Id="rId42" Type="http://schemas.openxmlformats.org/officeDocument/2006/relationships/font" Target="fonts/Oswald-bold.fntdata"/><Relationship Id="rId41" Type="http://schemas.openxmlformats.org/officeDocument/2006/relationships/font" Target="fonts/Oswald-regular.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italic.fntdata"/><Relationship Id="rId14" Type="http://schemas.openxmlformats.org/officeDocument/2006/relationships/slide" Target="slides/slide9.xml"/><Relationship Id="rId36" Type="http://schemas.openxmlformats.org/officeDocument/2006/relationships/font" Target="fonts/Roboto-bold.fntdata"/><Relationship Id="rId17" Type="http://schemas.openxmlformats.org/officeDocument/2006/relationships/slide" Target="slides/slide12.xml"/><Relationship Id="rId39" Type="http://schemas.openxmlformats.org/officeDocument/2006/relationships/font" Target="fonts/OswaldSemiBold-regular.fntdata"/><Relationship Id="rId16" Type="http://schemas.openxmlformats.org/officeDocument/2006/relationships/slide" Target="slides/slide11.xml"/><Relationship Id="rId38" Type="http://schemas.openxmlformats.org/officeDocument/2006/relationships/font" Target="fonts/Roboto-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63979b07e7_0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63979b07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64343475cc_0_17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64343475cc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63979b07e7_0_1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63979b07e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a6503fc13e_1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a6503fc1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adabd7b923_1_12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adabd7b923_1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63979b07e7_0_33: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63979b07e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63979b07e7_0_2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63979b07e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64165de0d6_0_33: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64165de0d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a85e4c0d17_0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a85e4c0d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a85e4c0d17_0_2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a85e4c0d1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a85e4c0d17_0_1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a85e4c0d1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63979b07e7_0_4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63979b07e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63979b07e7_0_69: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63979b07e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63979b07e7_0_85: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63979b07e7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63979b07e7_0_128: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63979b07e7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3979b07e7_0_179: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63979b07e7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63979b07e7_0_209: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63979b07e7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a6503fc13e_1_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a6503fc13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64343475cc_0_3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64343475c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64343475cc_0_12: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64343475c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64343475cc_0_9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64343475cc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64343475cc_0_6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64343475c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64343475cc_0_14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64343475cc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64343475cc_0_119: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64343475cc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63979b07e7_0_24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63979b07e7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adabd7b923_1_55: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adabd7b923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adabd7b923_1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adabd7b92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adabd7b923_1_32: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adabd7b923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2600"/>
              <a:buN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6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1100"/>
          </a:xfrm>
          <a:prstGeom prst="rect">
            <a:avLst/>
          </a:prstGeom>
        </p:spPr>
        <p:txBody>
          <a:bodyPr anchorCtr="0" anchor="t" bIns="91425" lIns="91425" spcFirstLastPara="1" rIns="91425" wrap="square" tIns="91425">
            <a:normAutofit/>
          </a:bodyPr>
          <a:lstStyle>
            <a:lvl1pPr indent="-330200" lvl="0" marL="457200" algn="ctr">
              <a:spcBef>
                <a:spcPts val="0"/>
              </a:spcBef>
              <a:spcAft>
                <a:spcPts val="0"/>
              </a:spcAft>
              <a:buSzPts val="16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600"/>
              <a:buFont typeface="Roboto"/>
              <a:buNone/>
              <a:defRPr sz="2600">
                <a:solidFill>
                  <a:schemeClr val="dk1"/>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a:lnSpc>
                <a:spcPct val="115000"/>
              </a:lnSpc>
              <a:spcBef>
                <a:spcPts val="0"/>
              </a:spcBef>
              <a:spcAft>
                <a:spcPts val="0"/>
              </a:spcAft>
              <a:buClr>
                <a:schemeClr val="dk2"/>
              </a:buClr>
              <a:buSzPts val="1600"/>
              <a:buFont typeface="Roboto"/>
              <a:buChar char="●"/>
              <a:defRPr sz="16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vi"/>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slide" Target="/ppt/slides/slide13.xml"/><Relationship Id="rId4" Type="http://schemas.openxmlformats.org/officeDocument/2006/relationships/slide" Target="/ppt/slides/slide27.xm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14.png"/><Relationship Id="rId5"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485875" y="587425"/>
            <a:ext cx="8183700" cy="192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A64D79"/>
              </a:solidFill>
            </a:endParaRPr>
          </a:p>
          <a:p>
            <a:pPr indent="0" lvl="0" marL="0" rtl="0" algn="ctr">
              <a:spcBef>
                <a:spcPts val="0"/>
              </a:spcBef>
              <a:spcAft>
                <a:spcPts val="0"/>
              </a:spcAft>
              <a:buNone/>
            </a:pPr>
            <a:r>
              <a:t/>
            </a:r>
            <a:endParaRPr sz="3200">
              <a:solidFill>
                <a:srgbClr val="674EA7"/>
              </a:solidFill>
            </a:endParaRPr>
          </a:p>
          <a:p>
            <a:pPr indent="0" lvl="0" marL="0" rtl="0" algn="ctr">
              <a:spcBef>
                <a:spcPts val="0"/>
              </a:spcBef>
              <a:spcAft>
                <a:spcPts val="0"/>
              </a:spcAft>
              <a:buNone/>
            </a:pPr>
            <a:r>
              <a:rPr lang="vi" sz="3800">
                <a:solidFill>
                  <a:srgbClr val="674EA7"/>
                </a:solidFill>
                <a:latin typeface="Times New Roman"/>
                <a:ea typeface="Times New Roman"/>
                <a:cs typeface="Times New Roman"/>
                <a:sym typeface="Times New Roman"/>
              </a:rPr>
              <a:t>HƯỚNG DẪN SỬ DỤNG</a:t>
            </a:r>
            <a:endParaRPr sz="3800">
              <a:solidFill>
                <a:srgbClr val="674EA7"/>
              </a:solidFill>
              <a:latin typeface="Times New Roman"/>
              <a:ea typeface="Times New Roman"/>
              <a:cs typeface="Times New Roman"/>
              <a:sym typeface="Times New Roman"/>
            </a:endParaRPr>
          </a:p>
          <a:p>
            <a:pPr indent="0" lvl="0" marL="0" rtl="0" algn="ctr">
              <a:spcBef>
                <a:spcPts val="0"/>
              </a:spcBef>
              <a:spcAft>
                <a:spcPts val="0"/>
              </a:spcAft>
              <a:buClr>
                <a:schemeClr val="dk2"/>
              </a:buClr>
              <a:buSzPts val="1100"/>
              <a:buFont typeface="Arial"/>
              <a:buNone/>
            </a:pPr>
            <a:r>
              <a:rPr lang="vi" sz="3800">
                <a:solidFill>
                  <a:srgbClr val="674EA7"/>
                </a:solidFill>
                <a:latin typeface="Times New Roman"/>
                <a:ea typeface="Times New Roman"/>
                <a:cs typeface="Times New Roman"/>
                <a:sym typeface="Times New Roman"/>
              </a:rPr>
              <a:t> QUY TRÌNH VÀ HỆ THỐNG FMS</a:t>
            </a:r>
            <a:endParaRPr sz="3700">
              <a:solidFill>
                <a:srgbClr val="674EA7"/>
              </a:solidFill>
              <a:latin typeface="Times New Roman"/>
              <a:ea typeface="Times New Roman"/>
              <a:cs typeface="Times New Roman"/>
              <a:sym typeface="Times New Roman"/>
            </a:endParaRPr>
          </a:p>
          <a:p>
            <a:pPr indent="0" lvl="0" marL="0" rtl="0" algn="ctr">
              <a:spcBef>
                <a:spcPts val="0"/>
              </a:spcBef>
              <a:spcAft>
                <a:spcPts val="0"/>
              </a:spcAft>
              <a:buNone/>
            </a:pPr>
            <a:r>
              <a:t/>
            </a:r>
            <a:endParaRPr/>
          </a:p>
        </p:txBody>
      </p:sp>
      <p:cxnSp>
        <p:nvCxnSpPr>
          <p:cNvPr id="55" name="Google Shape;55;p13"/>
          <p:cNvCxnSpPr/>
          <p:nvPr/>
        </p:nvCxnSpPr>
        <p:spPr>
          <a:xfrm flipH="1" rot="10800000">
            <a:off x="3159175" y="2514400"/>
            <a:ext cx="2951400" cy="7200"/>
          </a:xfrm>
          <a:prstGeom prst="straightConnector1">
            <a:avLst/>
          </a:prstGeom>
          <a:noFill/>
          <a:ln cap="flat" cmpd="sng" w="28575">
            <a:solidFill>
              <a:srgbClr val="8E7CC3"/>
            </a:solidFill>
            <a:prstDash val="solid"/>
            <a:round/>
            <a:headEnd len="med" w="med" type="none"/>
            <a:tailEnd len="med" w="med" type="none"/>
          </a:ln>
        </p:spPr>
      </p:cxnSp>
      <p:cxnSp>
        <p:nvCxnSpPr>
          <p:cNvPr id="56" name="Google Shape;56;p13"/>
          <p:cNvCxnSpPr/>
          <p:nvPr/>
        </p:nvCxnSpPr>
        <p:spPr>
          <a:xfrm>
            <a:off x="3990150" y="1110375"/>
            <a:ext cx="1260900" cy="0"/>
          </a:xfrm>
          <a:prstGeom prst="straightConnector1">
            <a:avLst/>
          </a:prstGeom>
          <a:noFill/>
          <a:ln cap="flat" cmpd="sng" w="28575">
            <a:solidFill>
              <a:srgbClr val="8E7CC3"/>
            </a:solidFill>
            <a:prstDash val="solid"/>
            <a:round/>
            <a:headEnd len="med" w="med" type="none"/>
            <a:tailEnd len="med" w="med" type="none"/>
          </a:ln>
        </p:spPr>
      </p:cxnSp>
      <p:pic>
        <p:nvPicPr>
          <p:cNvPr id="57" name="Google Shape;57;p13"/>
          <p:cNvPicPr preferRelativeResize="0"/>
          <p:nvPr/>
        </p:nvPicPr>
        <p:blipFill>
          <a:blip r:embed="rId3">
            <a:alphaModFix/>
          </a:blip>
          <a:stretch>
            <a:fillRect/>
          </a:stretch>
        </p:blipFill>
        <p:spPr>
          <a:xfrm>
            <a:off x="564525" y="2770550"/>
            <a:ext cx="4281523" cy="1920000"/>
          </a:xfrm>
          <a:prstGeom prst="rect">
            <a:avLst/>
          </a:prstGeom>
          <a:noFill/>
          <a:ln cap="flat" cmpd="sng" w="19050">
            <a:solidFill>
              <a:srgbClr val="674EA7"/>
            </a:solidFill>
            <a:prstDash val="dash"/>
            <a:round/>
            <a:headEnd len="sm" w="sm" type="none"/>
            <a:tailEnd len="sm" w="sm" type="none"/>
          </a:ln>
        </p:spPr>
      </p:pic>
      <p:pic>
        <p:nvPicPr>
          <p:cNvPr id="58" name="Google Shape;58;p13"/>
          <p:cNvPicPr preferRelativeResize="0"/>
          <p:nvPr/>
        </p:nvPicPr>
        <p:blipFill>
          <a:blip r:embed="rId4">
            <a:alphaModFix/>
          </a:blip>
          <a:stretch>
            <a:fillRect/>
          </a:stretch>
        </p:blipFill>
        <p:spPr>
          <a:xfrm>
            <a:off x="4328375" y="2951175"/>
            <a:ext cx="4210627" cy="1971550"/>
          </a:xfrm>
          <a:prstGeom prst="rect">
            <a:avLst/>
          </a:prstGeom>
          <a:noFill/>
          <a:ln cap="flat" cmpd="sng" w="19050">
            <a:solidFill>
              <a:srgbClr val="674EA7"/>
            </a:solidFill>
            <a:prstDash val="solid"/>
            <a:round/>
            <a:headEnd len="sm" w="sm" type="none"/>
            <a:tailEnd len="sm" w="sm" type="none"/>
          </a:ln>
        </p:spPr>
      </p:pic>
      <p:pic>
        <p:nvPicPr>
          <p:cNvPr id="59" name="Google Shape;59;p13"/>
          <p:cNvPicPr preferRelativeResize="0"/>
          <p:nvPr/>
        </p:nvPicPr>
        <p:blipFill>
          <a:blip r:embed="rId5">
            <a:alphaModFix/>
          </a:blip>
          <a:stretch>
            <a:fillRect/>
          </a:stretch>
        </p:blipFill>
        <p:spPr>
          <a:xfrm>
            <a:off x="4013350" y="85950"/>
            <a:ext cx="1207300" cy="92408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97650" y="271125"/>
            <a:ext cx="154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MỤC LỤC </a:t>
            </a:r>
            <a:endParaRPr sz="2620">
              <a:solidFill>
                <a:srgbClr val="674EA7"/>
              </a:solidFill>
              <a:latin typeface="Oswald SemiBold"/>
              <a:ea typeface="Oswald SemiBold"/>
              <a:cs typeface="Oswald SemiBold"/>
              <a:sym typeface="Oswald SemiBold"/>
            </a:endParaRPr>
          </a:p>
        </p:txBody>
      </p:sp>
      <p:sp>
        <p:nvSpPr>
          <p:cNvPr id="65" name="Google Shape;65;p14"/>
          <p:cNvSpPr txBox="1"/>
          <p:nvPr>
            <p:ph idx="1" type="body"/>
          </p:nvPr>
        </p:nvSpPr>
        <p:spPr>
          <a:xfrm>
            <a:off x="311700" y="908450"/>
            <a:ext cx="8520600" cy="3524700"/>
          </a:xfrm>
          <a:prstGeom prst="rect">
            <a:avLst/>
          </a:prstGeom>
        </p:spPr>
        <p:txBody>
          <a:bodyPr anchorCtr="0" anchor="t" bIns="91425" lIns="91425" spcFirstLastPara="1" rIns="91425" wrap="square" tIns="91425">
            <a:normAutofit lnSpcReduction="10000"/>
          </a:bodyPr>
          <a:lstStyle/>
          <a:p>
            <a:pPr indent="-330200" lvl="0" marL="457200" rtl="0" algn="l">
              <a:lnSpc>
                <a:spcPct val="220000"/>
              </a:lnSpc>
              <a:spcBef>
                <a:spcPts val="0"/>
              </a:spcBef>
              <a:spcAft>
                <a:spcPts val="0"/>
              </a:spcAft>
              <a:buClr>
                <a:schemeClr val="dk1"/>
              </a:buClr>
              <a:buSzPts val="1600"/>
              <a:buAutoNum type="romanUcPeriod"/>
            </a:pPr>
            <a:r>
              <a:rPr lang="vi">
                <a:solidFill>
                  <a:schemeClr val="dk1"/>
                </a:solidFill>
              </a:rPr>
              <a:t>GIỚI THIỆU CHUNG </a:t>
            </a:r>
            <a:endParaRPr>
              <a:solidFill>
                <a:schemeClr val="dk1"/>
              </a:solidFill>
            </a:endParaRPr>
          </a:p>
          <a:p>
            <a:pPr indent="-330200" lvl="0" marL="457200" rtl="0" algn="l">
              <a:lnSpc>
                <a:spcPct val="220000"/>
              </a:lnSpc>
              <a:spcBef>
                <a:spcPts val="0"/>
              </a:spcBef>
              <a:spcAft>
                <a:spcPts val="0"/>
              </a:spcAft>
              <a:buClr>
                <a:schemeClr val="dk1"/>
              </a:buClr>
              <a:buSzPts val="1600"/>
              <a:buChar char="❖"/>
            </a:pPr>
            <a:r>
              <a:rPr lang="vi">
                <a:solidFill>
                  <a:schemeClr val="dk1"/>
                </a:solidFill>
              </a:rPr>
              <a:t>HỆ THỐNG FMS LÀ GÌ? </a:t>
            </a:r>
            <a:endParaRPr>
              <a:solidFill>
                <a:schemeClr val="dk1"/>
              </a:solidFill>
            </a:endParaRPr>
          </a:p>
          <a:p>
            <a:pPr indent="-330200" lvl="0" marL="457200" rtl="0" algn="l">
              <a:lnSpc>
                <a:spcPct val="220000"/>
              </a:lnSpc>
              <a:spcBef>
                <a:spcPts val="0"/>
              </a:spcBef>
              <a:spcAft>
                <a:spcPts val="0"/>
              </a:spcAft>
              <a:buClr>
                <a:schemeClr val="dk1"/>
              </a:buClr>
              <a:buSzPts val="1600"/>
              <a:buChar char="❖"/>
            </a:pPr>
            <a:r>
              <a:rPr lang="vi">
                <a:solidFill>
                  <a:schemeClr val="dk1"/>
                </a:solidFill>
              </a:rPr>
              <a:t>HỆ THỐNG FMS PHÙ HỢP SỬ DỤNG CHO AI?</a:t>
            </a:r>
            <a:endParaRPr>
              <a:solidFill>
                <a:schemeClr val="dk1"/>
              </a:solidFill>
            </a:endParaRPr>
          </a:p>
          <a:p>
            <a:pPr indent="-330200" lvl="0" marL="457200" rtl="0" algn="l">
              <a:lnSpc>
                <a:spcPct val="220000"/>
              </a:lnSpc>
              <a:spcBef>
                <a:spcPts val="0"/>
              </a:spcBef>
              <a:spcAft>
                <a:spcPts val="0"/>
              </a:spcAft>
              <a:buClr>
                <a:schemeClr val="dk1"/>
              </a:buClr>
              <a:buSzPts val="1600"/>
              <a:buChar char="❖"/>
            </a:pPr>
            <a:r>
              <a:rPr lang="vi">
                <a:solidFill>
                  <a:schemeClr val="dk1"/>
                </a:solidFill>
              </a:rPr>
              <a:t>HỆ THỐNG FMS ĐƯỢC DÙNG Ở ĐÂU?</a:t>
            </a:r>
            <a:endParaRPr>
              <a:solidFill>
                <a:schemeClr val="dk1"/>
              </a:solidFill>
            </a:endParaRPr>
          </a:p>
          <a:p>
            <a:pPr indent="-330200" lvl="0" marL="457200" rtl="0" algn="l">
              <a:lnSpc>
                <a:spcPct val="220000"/>
              </a:lnSpc>
              <a:spcBef>
                <a:spcPts val="0"/>
              </a:spcBef>
              <a:spcAft>
                <a:spcPts val="0"/>
              </a:spcAft>
              <a:buClr>
                <a:schemeClr val="dk1"/>
              </a:buClr>
              <a:buSzPts val="1600"/>
              <a:buChar char="❖"/>
            </a:pPr>
            <a:r>
              <a:rPr lang="vi">
                <a:solidFill>
                  <a:schemeClr val="dk1"/>
                </a:solidFill>
              </a:rPr>
              <a:t>LÝ DO SỬ DỤNG HỆ THỐNG QUẢN LÝ FMS</a:t>
            </a:r>
            <a:endParaRPr>
              <a:solidFill>
                <a:schemeClr val="dk1"/>
              </a:solidFill>
            </a:endParaRPr>
          </a:p>
          <a:p>
            <a:pPr indent="0" lvl="0" marL="0" rtl="0" algn="l">
              <a:lnSpc>
                <a:spcPct val="200000"/>
              </a:lnSpc>
              <a:spcBef>
                <a:spcPts val="0"/>
              </a:spcBef>
              <a:spcAft>
                <a:spcPts val="0"/>
              </a:spcAft>
              <a:buNone/>
            </a:pPr>
            <a:r>
              <a:t/>
            </a:r>
            <a:endParaRPr>
              <a:solidFill>
                <a:schemeClr val="dk1"/>
              </a:solidFill>
            </a:endParaRPr>
          </a:p>
          <a:p>
            <a:pPr indent="0" lvl="0" marL="0" rtl="0" algn="l">
              <a:spcBef>
                <a:spcPts val="0"/>
              </a:spcBef>
              <a:spcAft>
                <a:spcPts val="1200"/>
              </a:spcAft>
              <a:buNone/>
            </a:pPr>
            <a:r>
              <a:t/>
            </a:r>
            <a:endParaRPr>
              <a:solidFill>
                <a:schemeClr val="dk1"/>
              </a:solidFill>
            </a:endParaRPr>
          </a:p>
        </p:txBody>
      </p:sp>
      <p:cxnSp>
        <p:nvCxnSpPr>
          <p:cNvPr id="66" name="Google Shape;66;p14"/>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pic>
        <p:nvPicPr>
          <p:cNvPr id="67" name="Google Shape;67;p14"/>
          <p:cNvPicPr preferRelativeResize="0"/>
          <p:nvPr/>
        </p:nvPicPr>
        <p:blipFill>
          <a:blip r:embed="rId3">
            <a:alphaModFix/>
          </a:blip>
          <a:stretch>
            <a:fillRect/>
          </a:stretch>
        </p:blipFill>
        <p:spPr>
          <a:xfrm>
            <a:off x="8414200" y="30625"/>
            <a:ext cx="682550" cy="5224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1" type="body"/>
          </p:nvPr>
        </p:nvSpPr>
        <p:spPr>
          <a:xfrm>
            <a:off x="311700" y="893500"/>
            <a:ext cx="5049900" cy="4138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vi" sz="1400">
                <a:solidFill>
                  <a:schemeClr val="dk1"/>
                </a:solidFill>
              </a:rPr>
              <a:t>  II.   </a:t>
            </a:r>
            <a:r>
              <a:rPr lang="vi" sz="1400">
                <a:solidFill>
                  <a:schemeClr val="dk1"/>
                </a:solidFill>
              </a:rPr>
              <a:t>HƯỚNG DẪN QUY TRÌNH SỬ DỤNG HỆ THỐNG FMS</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Thảo Luận </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u="sng">
                <a:solidFill>
                  <a:schemeClr val="dk1"/>
                </a:solidFill>
                <a:hlinkClick action="ppaction://hlinksldjump" r:id="rId3">
                  <a:extLst>
                    <a:ext uri="{A12FA001-AC4F-418D-AE19-62706E023703}">
                      <ahyp:hlinkClr val="tx"/>
                    </a:ext>
                  </a:extLst>
                </a:hlinkClick>
              </a:rPr>
              <a:t>Lịch</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u="sng">
                <a:solidFill>
                  <a:schemeClr val="dk1"/>
                </a:solidFill>
                <a:hlinkClick action="ppaction://hlinksldjump" r:id="rId4">
                  <a:extLst>
                    <a:ext uri="{A12FA001-AC4F-418D-AE19-62706E023703}">
                      <ahyp:hlinkClr val="tx"/>
                    </a:ext>
                  </a:extLst>
                </a:hlinkClick>
              </a:rPr>
              <a:t>CRM</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Chia Lượt </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Bán Hàng </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Bảng Thông Tin </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Lên Hóa Đơn </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Kiểm Soát Đường Dẫn </a:t>
            </a:r>
            <a:endParaRPr sz="1400">
              <a:solidFill>
                <a:schemeClr val="dk1"/>
              </a:solidFill>
            </a:endParaRPr>
          </a:p>
          <a:p>
            <a:pPr indent="-317500" lvl="0" marL="457200" rtl="0" algn="l">
              <a:lnSpc>
                <a:spcPct val="200000"/>
              </a:lnSpc>
              <a:spcBef>
                <a:spcPts val="0"/>
              </a:spcBef>
              <a:spcAft>
                <a:spcPts val="0"/>
              </a:spcAft>
              <a:buClr>
                <a:schemeClr val="dk1"/>
              </a:buClr>
              <a:buSzPts val="1400"/>
              <a:buAutoNum type="arabicPeriod"/>
            </a:pPr>
            <a:r>
              <a:rPr lang="vi" sz="1400">
                <a:solidFill>
                  <a:schemeClr val="dk1"/>
                </a:solidFill>
              </a:rPr>
              <a:t>Ứng Dụng </a:t>
            </a:r>
            <a:endParaRPr sz="1400">
              <a:solidFill>
                <a:schemeClr val="dk1"/>
              </a:solidFill>
            </a:endParaRPr>
          </a:p>
          <a:p>
            <a:pPr indent="0" lvl="0" marL="0" rtl="0" algn="l">
              <a:lnSpc>
                <a:spcPct val="200000"/>
              </a:lnSpc>
              <a:spcBef>
                <a:spcPts val="0"/>
              </a:spcBef>
              <a:spcAft>
                <a:spcPts val="0"/>
              </a:spcAft>
              <a:buNone/>
            </a:pPr>
            <a:r>
              <a:t/>
            </a:r>
            <a:endParaRPr sz="1400">
              <a:solidFill>
                <a:schemeClr val="dk1"/>
              </a:solidFill>
            </a:endParaRPr>
          </a:p>
          <a:p>
            <a:pPr indent="0" lvl="0" marL="0" rtl="0" algn="l">
              <a:lnSpc>
                <a:spcPct val="200000"/>
              </a:lnSpc>
              <a:spcBef>
                <a:spcPts val="0"/>
              </a:spcBef>
              <a:spcAft>
                <a:spcPts val="0"/>
              </a:spcAft>
              <a:buNone/>
            </a:pPr>
            <a:r>
              <a:t/>
            </a:r>
            <a:endParaRPr sz="1400">
              <a:solidFill>
                <a:schemeClr val="dk1"/>
              </a:solidFill>
            </a:endParaRPr>
          </a:p>
          <a:p>
            <a:pPr indent="0" lvl="0" marL="0" rtl="0" algn="l">
              <a:spcBef>
                <a:spcPts val="0"/>
              </a:spcBef>
              <a:spcAft>
                <a:spcPts val="1200"/>
              </a:spcAft>
              <a:buNone/>
            </a:pPr>
            <a:r>
              <a:t/>
            </a:r>
            <a:endParaRPr sz="1400">
              <a:solidFill>
                <a:schemeClr val="dk1"/>
              </a:solidFill>
            </a:endParaRPr>
          </a:p>
        </p:txBody>
      </p:sp>
      <p:pic>
        <p:nvPicPr>
          <p:cNvPr id="73" name="Google Shape;73;p15"/>
          <p:cNvPicPr preferRelativeResize="0"/>
          <p:nvPr/>
        </p:nvPicPr>
        <p:blipFill>
          <a:blip r:embed="rId5">
            <a:alphaModFix/>
          </a:blip>
          <a:stretch>
            <a:fillRect/>
          </a:stretch>
        </p:blipFill>
        <p:spPr>
          <a:xfrm>
            <a:off x="5005512" y="811275"/>
            <a:ext cx="3826786" cy="1716074"/>
          </a:xfrm>
          <a:prstGeom prst="rect">
            <a:avLst/>
          </a:prstGeom>
          <a:noFill/>
          <a:ln cap="flat" cmpd="sng" w="9525">
            <a:solidFill>
              <a:srgbClr val="674EA7"/>
            </a:solidFill>
            <a:prstDash val="dash"/>
            <a:round/>
            <a:headEnd len="sm" w="sm" type="none"/>
            <a:tailEnd len="sm" w="sm" type="none"/>
          </a:ln>
        </p:spPr>
      </p:pic>
      <p:pic>
        <p:nvPicPr>
          <p:cNvPr id="74" name="Google Shape;74;p15"/>
          <p:cNvPicPr preferRelativeResize="0"/>
          <p:nvPr/>
        </p:nvPicPr>
        <p:blipFill>
          <a:blip r:embed="rId6">
            <a:alphaModFix/>
          </a:blip>
          <a:stretch>
            <a:fillRect/>
          </a:stretch>
        </p:blipFill>
        <p:spPr>
          <a:xfrm>
            <a:off x="3782325" y="2647325"/>
            <a:ext cx="5049975" cy="2173776"/>
          </a:xfrm>
          <a:prstGeom prst="rect">
            <a:avLst/>
          </a:prstGeom>
          <a:noFill/>
          <a:ln>
            <a:noFill/>
          </a:ln>
          <a:effectLst>
            <a:outerShdw blurRad="57150" rotWithShape="0" algn="bl" dir="5400000" dist="19050">
              <a:srgbClr val="000000">
                <a:alpha val="50000"/>
              </a:srgbClr>
            </a:outerShdw>
          </a:effectLst>
        </p:spPr>
      </p:pic>
      <p:sp>
        <p:nvSpPr>
          <p:cNvPr id="75" name="Google Shape;75;p15"/>
          <p:cNvSpPr txBox="1"/>
          <p:nvPr>
            <p:ph type="title"/>
          </p:nvPr>
        </p:nvSpPr>
        <p:spPr>
          <a:xfrm>
            <a:off x="397650" y="271125"/>
            <a:ext cx="154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MỤC LỤC </a:t>
            </a:r>
            <a:endParaRPr sz="2620">
              <a:solidFill>
                <a:srgbClr val="674EA7"/>
              </a:solidFill>
              <a:latin typeface="Oswald SemiBold"/>
              <a:ea typeface="Oswald SemiBold"/>
              <a:cs typeface="Oswald SemiBold"/>
              <a:sym typeface="Oswald SemiBold"/>
            </a:endParaRPr>
          </a:p>
        </p:txBody>
      </p:sp>
      <p:cxnSp>
        <p:nvCxnSpPr>
          <p:cNvPr id="76" name="Google Shape;76;p15"/>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pic>
        <p:nvPicPr>
          <p:cNvPr id="77" name="Google Shape;77;p15"/>
          <p:cNvPicPr preferRelativeResize="0"/>
          <p:nvPr/>
        </p:nvPicPr>
        <p:blipFill>
          <a:blip r:embed="rId7">
            <a:alphaModFix/>
          </a:blip>
          <a:stretch>
            <a:fillRect/>
          </a:stretch>
        </p:blipFill>
        <p:spPr>
          <a:xfrm>
            <a:off x="8414200" y="30625"/>
            <a:ext cx="682550" cy="522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idx="1" type="body"/>
          </p:nvPr>
        </p:nvSpPr>
        <p:spPr>
          <a:xfrm>
            <a:off x="408750" y="965500"/>
            <a:ext cx="8520600" cy="3809100"/>
          </a:xfrm>
          <a:prstGeom prst="rect">
            <a:avLst/>
          </a:prstGeom>
        </p:spPr>
        <p:txBody>
          <a:bodyPr anchorCtr="0" anchor="ctr"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t/>
            </a:r>
            <a:endParaRPr b="1" sz="1300">
              <a:solidFill>
                <a:srgbClr val="000000"/>
              </a:solidFill>
            </a:endParaRPr>
          </a:p>
          <a:p>
            <a:pPr indent="0" lvl="0" marL="0" rtl="0" algn="just">
              <a:lnSpc>
                <a:spcPct val="150000"/>
              </a:lnSpc>
              <a:spcBef>
                <a:spcPts val="1200"/>
              </a:spcBef>
              <a:spcAft>
                <a:spcPts val="0"/>
              </a:spcAft>
              <a:buClr>
                <a:schemeClr val="dk1"/>
              </a:buClr>
              <a:buSzPts val="1100"/>
              <a:buFont typeface="Arial"/>
              <a:buNone/>
            </a:pPr>
            <a:r>
              <a:rPr b="1" lang="vi" sz="1200">
                <a:solidFill>
                  <a:srgbClr val="674EA7"/>
                </a:solidFill>
                <a:highlight>
                  <a:srgbClr val="FFFFFF"/>
                </a:highlight>
              </a:rPr>
              <a:t>Salework là phần mềm quản lý bán hàng đa kênh toàn diện đầu tiên tại Việt Nam. Salework cung cấp giải pháp phần mềm hiệu quả phù hợp cho mọi mô hình kinh doanh để hỗ trợ người bán quản lý tối ưu bằng phần mềm kế toán tài chính, phần mềm quản lý kho vận, marketing và chăm sóc khách hàng đa kênh…</a:t>
            </a:r>
            <a:endParaRPr b="1" sz="1300">
              <a:solidFill>
                <a:srgbClr val="674EA7"/>
              </a:solidFill>
            </a:endParaRPr>
          </a:p>
          <a:p>
            <a:pPr indent="0" lvl="0" marL="0" rtl="0" algn="just">
              <a:lnSpc>
                <a:spcPct val="150000"/>
              </a:lnSpc>
              <a:spcBef>
                <a:spcPts val="1200"/>
              </a:spcBef>
              <a:spcAft>
                <a:spcPts val="0"/>
              </a:spcAft>
              <a:buClr>
                <a:schemeClr val="dk1"/>
              </a:buClr>
              <a:buSzPts val="1100"/>
              <a:buFont typeface="Arial"/>
              <a:buNone/>
            </a:pPr>
            <a:r>
              <a:rPr lang="vi" sz="1300">
                <a:solidFill>
                  <a:srgbClr val="000000"/>
                </a:solidFill>
              </a:rPr>
              <a:t> </a:t>
            </a:r>
            <a:r>
              <a:rPr lang="vi" sz="1300">
                <a:solidFill>
                  <a:srgbClr val="000000"/>
                </a:solidFill>
                <a:latin typeface="Roboto"/>
                <a:ea typeface="Roboto"/>
                <a:cs typeface="Roboto"/>
                <a:sym typeface="Roboto"/>
              </a:rPr>
              <a:t>Hệ thống </a:t>
            </a:r>
            <a:r>
              <a:rPr lang="vi" sz="1300">
                <a:solidFill>
                  <a:schemeClr val="dk1"/>
                </a:solidFill>
                <a:latin typeface="Roboto"/>
                <a:ea typeface="Roboto"/>
                <a:cs typeface="Roboto"/>
                <a:sym typeface="Roboto"/>
              </a:rPr>
              <a:t>FMS (Fitness Manager Systems) </a:t>
            </a:r>
            <a:r>
              <a:rPr lang="vi" sz="1300">
                <a:solidFill>
                  <a:srgbClr val="000000"/>
                </a:solidFill>
                <a:latin typeface="Roboto"/>
                <a:ea typeface="Roboto"/>
                <a:cs typeface="Roboto"/>
                <a:sym typeface="Roboto"/>
              </a:rPr>
              <a:t>giúp: </a:t>
            </a:r>
            <a:endParaRPr sz="1300">
              <a:solidFill>
                <a:srgbClr val="000000"/>
              </a:solidFill>
              <a:latin typeface="Roboto"/>
              <a:ea typeface="Roboto"/>
              <a:cs typeface="Roboto"/>
              <a:sym typeface="Roboto"/>
            </a:endParaRPr>
          </a:p>
          <a:p>
            <a:pPr indent="-311150" lvl="0" marL="457200" rtl="0" algn="just">
              <a:lnSpc>
                <a:spcPct val="200000"/>
              </a:lnSpc>
              <a:spcBef>
                <a:spcPts val="1200"/>
              </a:spcBef>
              <a:spcAft>
                <a:spcPts val="0"/>
              </a:spcAft>
              <a:buClr>
                <a:schemeClr val="dk1"/>
              </a:buClr>
              <a:buSzPts val="1300"/>
              <a:buFont typeface="Roboto"/>
              <a:buChar char="●"/>
            </a:pPr>
            <a:r>
              <a:rPr lang="vi" sz="1300">
                <a:solidFill>
                  <a:schemeClr val="dk1"/>
                </a:solidFill>
                <a:latin typeface="Roboto"/>
                <a:ea typeface="Roboto"/>
                <a:cs typeface="Roboto"/>
                <a:sym typeface="Roboto"/>
              </a:rPr>
              <a:t>Quản trị và vận hành kinh doanh trên 1 Nền Tảng và bám theo Hành Trình Khách Hàng.</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CRM tích hợp tổng đài ảo: quản lý dữ liệu khách hàng, lịch sử các điểm chạm Khách Hàng tạo ra trên suốt hành trình sử dụng dịch vụ &amp; tập luyện</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Quản lý hợp đồng điện tử và thanh toán</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Quản lý nhân sự: tính lương, com real-time (tiết kiệm thời gian), dữ liệu nhân sự và nghiệp vụ theo hành trình Dụng - Dùng - Phát - Giữ - Nghỉ việc.</a:t>
            </a:r>
            <a:endParaRPr sz="1300">
              <a:solidFill>
                <a:schemeClr val="dk1"/>
              </a:solidFill>
              <a:latin typeface="Roboto"/>
              <a:ea typeface="Roboto"/>
              <a:cs typeface="Roboto"/>
              <a:sym typeface="Roboto"/>
            </a:endParaRPr>
          </a:p>
          <a:p>
            <a:pPr indent="0" lvl="0" marL="457200" rtl="0" algn="just">
              <a:lnSpc>
                <a:spcPct val="130000"/>
              </a:lnSpc>
              <a:spcBef>
                <a:spcPts val="0"/>
              </a:spcBef>
              <a:spcAft>
                <a:spcPts val="0"/>
              </a:spcAft>
              <a:buNone/>
            </a:pPr>
            <a:r>
              <a:t/>
            </a:r>
            <a:endParaRPr sz="1300">
              <a:solidFill>
                <a:srgbClr val="000000"/>
              </a:solidFill>
              <a:latin typeface="Roboto"/>
              <a:ea typeface="Roboto"/>
              <a:cs typeface="Roboto"/>
              <a:sym typeface="Roboto"/>
            </a:endParaRPr>
          </a:p>
          <a:p>
            <a:pPr indent="0" lvl="0" marL="0" rtl="0" algn="just">
              <a:spcBef>
                <a:spcPts val="0"/>
              </a:spcBef>
              <a:spcAft>
                <a:spcPts val="1200"/>
              </a:spcAft>
              <a:buNone/>
            </a:pPr>
            <a:r>
              <a:t/>
            </a:r>
            <a:endParaRPr sz="1300">
              <a:solidFill>
                <a:srgbClr val="000000"/>
              </a:solidFill>
              <a:latin typeface="Roboto"/>
              <a:ea typeface="Roboto"/>
              <a:cs typeface="Roboto"/>
              <a:sym typeface="Roboto"/>
            </a:endParaRPr>
          </a:p>
        </p:txBody>
      </p:sp>
      <p:pic>
        <p:nvPicPr>
          <p:cNvPr id="83" name="Google Shape;83;p16"/>
          <p:cNvPicPr preferRelativeResize="0"/>
          <p:nvPr/>
        </p:nvPicPr>
        <p:blipFill>
          <a:blip r:embed="rId3">
            <a:alphaModFix/>
          </a:blip>
          <a:stretch>
            <a:fillRect/>
          </a:stretch>
        </p:blipFill>
        <p:spPr>
          <a:xfrm>
            <a:off x="8414200" y="30625"/>
            <a:ext cx="682550" cy="522451"/>
          </a:xfrm>
          <a:prstGeom prst="rect">
            <a:avLst/>
          </a:prstGeom>
          <a:noFill/>
          <a:ln>
            <a:noFill/>
          </a:ln>
        </p:spPr>
      </p:pic>
      <p:sp>
        <p:nvSpPr>
          <p:cNvPr id="84" name="Google Shape;84;p16"/>
          <p:cNvSpPr txBox="1"/>
          <p:nvPr>
            <p:ph type="title"/>
          </p:nvPr>
        </p:nvSpPr>
        <p:spPr>
          <a:xfrm>
            <a:off x="397650" y="271125"/>
            <a:ext cx="3838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GIỚI THIỆU CHUNG VỀ FMS</a:t>
            </a:r>
            <a:endParaRPr sz="2620">
              <a:solidFill>
                <a:srgbClr val="674EA7"/>
              </a:solidFill>
              <a:latin typeface="Oswald SemiBold"/>
              <a:ea typeface="Oswald SemiBold"/>
              <a:cs typeface="Oswald SemiBold"/>
              <a:sym typeface="Oswald SemiBold"/>
            </a:endParaRPr>
          </a:p>
        </p:txBody>
      </p:sp>
      <p:cxnSp>
        <p:nvCxnSpPr>
          <p:cNvPr id="85" name="Google Shape;85;p16"/>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idx="1" type="body"/>
          </p:nvPr>
        </p:nvSpPr>
        <p:spPr>
          <a:xfrm>
            <a:off x="408750" y="942300"/>
            <a:ext cx="8520600" cy="3717900"/>
          </a:xfrm>
          <a:prstGeom prst="rect">
            <a:avLst/>
          </a:prstGeom>
        </p:spPr>
        <p:txBody>
          <a:bodyPr anchorCtr="0" anchor="ctr" bIns="91425" lIns="91425" spcFirstLastPara="1" rIns="91425" wrap="square" tIns="91425">
            <a:noAutofit/>
          </a:bodyPr>
          <a:lstStyle/>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Quản trị tài chính: lập kế hoạch kinh doanh theo năm/quý/tháng, báo cáo P&amp;L,...</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Lập kế hoạch và quản lý hiệu suất Marketing.</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Quản lý và vận hành Lớp tập Yoga, GX trên web và mobile app</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PT Booking và quản lý lịch hẹn.</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Hệ thống tích điểm và phân hạng Hội viên.</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Ứng dụng MyWelly: Tập luyện cùng AI dành cho Khách hàng.</a:t>
            </a:r>
            <a:endParaRPr sz="1300">
              <a:solidFill>
                <a:schemeClr val="dk1"/>
              </a:solidFill>
              <a:latin typeface="Roboto"/>
              <a:ea typeface="Roboto"/>
              <a:cs typeface="Roboto"/>
              <a:sym typeface="Roboto"/>
            </a:endParaRPr>
          </a:p>
          <a:p>
            <a:pPr indent="-311150" lvl="0" marL="457200" rtl="0" algn="just">
              <a:lnSpc>
                <a:spcPct val="20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Business Intelligence (BI): hệ thống tập hợp các báo cáo dựa trên phân tích Dữ Liệu Lớn để cung cấp cho chủ doanh nghiệp và nhà quản trị / quản lý có được 1 bức tranh tổng thể về "sức khoẻ" mô hình kinh doanh của mình để từ đó ra quyết định đúng đắn.</a:t>
            </a:r>
            <a:endParaRPr sz="1300">
              <a:solidFill>
                <a:srgbClr val="000000"/>
              </a:solidFill>
              <a:latin typeface="Roboto"/>
              <a:ea typeface="Roboto"/>
              <a:cs typeface="Roboto"/>
              <a:sym typeface="Roboto"/>
            </a:endParaRPr>
          </a:p>
        </p:txBody>
      </p:sp>
      <p:pic>
        <p:nvPicPr>
          <p:cNvPr id="91" name="Google Shape;91;p17"/>
          <p:cNvPicPr preferRelativeResize="0"/>
          <p:nvPr/>
        </p:nvPicPr>
        <p:blipFill>
          <a:blip r:embed="rId3">
            <a:alphaModFix/>
          </a:blip>
          <a:stretch>
            <a:fillRect/>
          </a:stretch>
        </p:blipFill>
        <p:spPr>
          <a:xfrm>
            <a:off x="8414200" y="30625"/>
            <a:ext cx="682550" cy="522451"/>
          </a:xfrm>
          <a:prstGeom prst="rect">
            <a:avLst/>
          </a:prstGeom>
          <a:noFill/>
          <a:ln>
            <a:noFill/>
          </a:ln>
        </p:spPr>
      </p:pic>
      <p:sp>
        <p:nvSpPr>
          <p:cNvPr id="92" name="Google Shape;92;p17"/>
          <p:cNvSpPr txBox="1"/>
          <p:nvPr>
            <p:ph type="title"/>
          </p:nvPr>
        </p:nvSpPr>
        <p:spPr>
          <a:xfrm>
            <a:off x="397650" y="271125"/>
            <a:ext cx="3838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GIỚI THIỆU CHUNG VỀ FMS</a:t>
            </a:r>
            <a:endParaRPr sz="2620">
              <a:solidFill>
                <a:srgbClr val="674EA7"/>
              </a:solidFill>
              <a:latin typeface="Oswald SemiBold"/>
              <a:ea typeface="Oswald SemiBold"/>
              <a:cs typeface="Oswald SemiBold"/>
              <a:sym typeface="Oswald SemiBold"/>
            </a:endParaRPr>
          </a:p>
        </p:txBody>
      </p:sp>
      <p:cxnSp>
        <p:nvCxnSpPr>
          <p:cNvPr id="93" name="Google Shape;93;p17"/>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nvSpPr>
        <p:spPr>
          <a:xfrm>
            <a:off x="773900" y="2257950"/>
            <a:ext cx="7944900" cy="62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4000">
                <a:solidFill>
                  <a:srgbClr val="674EA7"/>
                </a:solidFill>
                <a:latin typeface="Roboto"/>
                <a:ea typeface="Roboto"/>
                <a:cs typeface="Roboto"/>
                <a:sym typeface="Roboto"/>
              </a:rPr>
              <a:t>GIAO DIỆN CHÍNH CỦA FMS</a:t>
            </a:r>
            <a:endParaRPr b="1" sz="4000">
              <a:solidFill>
                <a:srgbClr val="674EA7"/>
              </a:solidFill>
              <a:latin typeface="Roboto"/>
              <a:ea typeface="Roboto"/>
              <a:cs typeface="Roboto"/>
              <a:sym typeface="Roboto"/>
            </a:endParaRPr>
          </a:p>
        </p:txBody>
      </p:sp>
      <p:pic>
        <p:nvPicPr>
          <p:cNvPr id="99" name="Google Shape;99;p18"/>
          <p:cNvPicPr preferRelativeResize="0"/>
          <p:nvPr/>
        </p:nvPicPr>
        <p:blipFill>
          <a:blip r:embed="rId3">
            <a:alphaModFix/>
          </a:blip>
          <a:stretch>
            <a:fillRect/>
          </a:stretch>
        </p:blipFill>
        <p:spPr>
          <a:xfrm>
            <a:off x="3968350" y="242850"/>
            <a:ext cx="1207300" cy="92408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19"/>
          <p:cNvPicPr preferRelativeResize="0"/>
          <p:nvPr/>
        </p:nvPicPr>
        <p:blipFill>
          <a:blip r:embed="rId3">
            <a:alphaModFix/>
          </a:blip>
          <a:stretch>
            <a:fillRect/>
          </a:stretch>
        </p:blipFill>
        <p:spPr>
          <a:xfrm>
            <a:off x="522875" y="1354800"/>
            <a:ext cx="8098248" cy="3192899"/>
          </a:xfrm>
          <a:prstGeom prst="rect">
            <a:avLst/>
          </a:prstGeom>
          <a:noFill/>
          <a:ln>
            <a:noFill/>
          </a:ln>
          <a:effectLst>
            <a:outerShdw blurRad="57150" rotWithShape="0" algn="bl" dir="5400000" dist="19050">
              <a:srgbClr val="000000">
                <a:alpha val="40000"/>
              </a:srgbClr>
            </a:outerShdw>
          </a:effectLst>
        </p:spPr>
      </p:pic>
      <p:sp>
        <p:nvSpPr>
          <p:cNvPr id="105" name="Google Shape;105;p19"/>
          <p:cNvSpPr/>
          <p:nvPr/>
        </p:nvSpPr>
        <p:spPr>
          <a:xfrm>
            <a:off x="522750" y="1526750"/>
            <a:ext cx="795300" cy="1335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9"/>
          <p:cNvSpPr/>
          <p:nvPr/>
        </p:nvSpPr>
        <p:spPr>
          <a:xfrm>
            <a:off x="522750" y="1354800"/>
            <a:ext cx="1791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07" name="Google Shape;107;p19"/>
          <p:cNvCxnSpPr>
            <a:endCxn id="106" idx="0"/>
          </p:cNvCxnSpPr>
          <p:nvPr/>
        </p:nvCxnSpPr>
        <p:spPr>
          <a:xfrm>
            <a:off x="611700" y="1185300"/>
            <a:ext cx="600" cy="169500"/>
          </a:xfrm>
          <a:prstGeom prst="straightConnector1">
            <a:avLst/>
          </a:prstGeom>
          <a:noFill/>
          <a:ln cap="flat" cmpd="sng" w="9525">
            <a:solidFill>
              <a:srgbClr val="FF0000"/>
            </a:solidFill>
            <a:prstDash val="solid"/>
            <a:round/>
            <a:headEnd len="med" w="med" type="none"/>
            <a:tailEnd len="med" w="med" type="none"/>
          </a:ln>
        </p:spPr>
      </p:cxnSp>
      <p:sp>
        <p:nvSpPr>
          <p:cNvPr id="108" name="Google Shape;108;p19"/>
          <p:cNvSpPr txBox="1"/>
          <p:nvPr/>
        </p:nvSpPr>
        <p:spPr>
          <a:xfrm>
            <a:off x="522750" y="1038938"/>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109" name="Google Shape;109;p19"/>
          <p:cNvSpPr/>
          <p:nvPr/>
        </p:nvSpPr>
        <p:spPr>
          <a:xfrm>
            <a:off x="7695350" y="1354800"/>
            <a:ext cx="2085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9"/>
          <p:cNvSpPr/>
          <p:nvPr/>
        </p:nvSpPr>
        <p:spPr>
          <a:xfrm>
            <a:off x="7903852" y="1354800"/>
            <a:ext cx="2085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19"/>
          <p:cNvSpPr/>
          <p:nvPr/>
        </p:nvSpPr>
        <p:spPr>
          <a:xfrm>
            <a:off x="926000" y="1354800"/>
            <a:ext cx="3420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19"/>
          <p:cNvSpPr/>
          <p:nvPr/>
        </p:nvSpPr>
        <p:spPr>
          <a:xfrm>
            <a:off x="1268000" y="1354800"/>
            <a:ext cx="2559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 name="Google Shape;113;p19"/>
          <p:cNvSpPr/>
          <p:nvPr/>
        </p:nvSpPr>
        <p:spPr>
          <a:xfrm>
            <a:off x="1523900" y="1354800"/>
            <a:ext cx="3816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9"/>
          <p:cNvSpPr/>
          <p:nvPr/>
        </p:nvSpPr>
        <p:spPr>
          <a:xfrm>
            <a:off x="8127100" y="1354800"/>
            <a:ext cx="4941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9"/>
          <p:cNvSpPr/>
          <p:nvPr/>
        </p:nvSpPr>
        <p:spPr>
          <a:xfrm>
            <a:off x="4568550" y="1676975"/>
            <a:ext cx="40491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9"/>
          <p:cNvSpPr/>
          <p:nvPr/>
        </p:nvSpPr>
        <p:spPr>
          <a:xfrm>
            <a:off x="4568550" y="1526700"/>
            <a:ext cx="4049100" cy="153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9"/>
          <p:cNvSpPr txBox="1"/>
          <p:nvPr/>
        </p:nvSpPr>
        <p:spPr>
          <a:xfrm>
            <a:off x="969050" y="10500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sp>
        <p:nvSpPr>
          <p:cNvPr id="118" name="Google Shape;118;p19"/>
          <p:cNvSpPr txBox="1"/>
          <p:nvPr/>
        </p:nvSpPr>
        <p:spPr>
          <a:xfrm>
            <a:off x="1268000" y="10500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p:txBody>
      </p:sp>
      <p:sp>
        <p:nvSpPr>
          <p:cNvPr id="119" name="Google Shape;119;p19"/>
          <p:cNvSpPr txBox="1"/>
          <p:nvPr/>
        </p:nvSpPr>
        <p:spPr>
          <a:xfrm>
            <a:off x="1586750" y="10500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p:txBody>
      </p:sp>
      <p:sp>
        <p:nvSpPr>
          <p:cNvPr id="120" name="Google Shape;120;p19"/>
          <p:cNvSpPr txBox="1"/>
          <p:nvPr/>
        </p:nvSpPr>
        <p:spPr>
          <a:xfrm>
            <a:off x="7514100" y="10500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p:txBody>
      </p:sp>
      <p:sp>
        <p:nvSpPr>
          <p:cNvPr id="121" name="Google Shape;121;p19"/>
          <p:cNvSpPr txBox="1"/>
          <p:nvPr/>
        </p:nvSpPr>
        <p:spPr>
          <a:xfrm>
            <a:off x="7880150" y="1049988"/>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p:txBody>
      </p:sp>
      <p:sp>
        <p:nvSpPr>
          <p:cNvPr id="122" name="Google Shape;122;p19"/>
          <p:cNvSpPr txBox="1"/>
          <p:nvPr/>
        </p:nvSpPr>
        <p:spPr>
          <a:xfrm>
            <a:off x="8246188" y="10500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7</a:t>
            </a:r>
            <a:endParaRPr b="1" sz="800">
              <a:solidFill>
                <a:srgbClr val="FFFFFF"/>
              </a:solidFill>
              <a:latin typeface="Roboto"/>
              <a:ea typeface="Roboto"/>
              <a:cs typeface="Roboto"/>
              <a:sym typeface="Roboto"/>
            </a:endParaRPr>
          </a:p>
        </p:txBody>
      </p:sp>
      <p:cxnSp>
        <p:nvCxnSpPr>
          <p:cNvPr id="123" name="Google Shape;123;p19"/>
          <p:cNvCxnSpPr>
            <a:stCxn id="117" idx="2"/>
            <a:endCxn id="117" idx="2"/>
          </p:cNvCxnSpPr>
          <p:nvPr/>
        </p:nvCxnSpPr>
        <p:spPr>
          <a:xfrm>
            <a:off x="1097000" y="1257900"/>
            <a:ext cx="0" cy="0"/>
          </a:xfrm>
          <a:prstGeom prst="straightConnector1">
            <a:avLst/>
          </a:prstGeom>
          <a:noFill/>
          <a:ln cap="flat" cmpd="sng" w="9525">
            <a:solidFill>
              <a:schemeClr val="dk2"/>
            </a:solidFill>
            <a:prstDash val="solid"/>
            <a:round/>
            <a:headEnd len="med" w="med" type="none"/>
            <a:tailEnd len="med" w="med" type="none"/>
          </a:ln>
        </p:spPr>
      </p:cxnSp>
      <p:cxnSp>
        <p:nvCxnSpPr>
          <p:cNvPr id="124" name="Google Shape;124;p19"/>
          <p:cNvCxnSpPr>
            <a:stCxn id="117" idx="2"/>
            <a:endCxn id="111" idx="0"/>
          </p:cNvCxnSpPr>
          <p:nvPr/>
        </p:nvCxnSpPr>
        <p:spPr>
          <a:xfrm>
            <a:off x="1097000" y="1257900"/>
            <a:ext cx="0" cy="96900"/>
          </a:xfrm>
          <a:prstGeom prst="straightConnector1">
            <a:avLst/>
          </a:prstGeom>
          <a:noFill/>
          <a:ln cap="flat" cmpd="sng" w="9525">
            <a:solidFill>
              <a:srgbClr val="FF0000"/>
            </a:solidFill>
            <a:prstDash val="solid"/>
            <a:round/>
            <a:headEnd len="med" w="med" type="none"/>
            <a:tailEnd len="med" w="med" type="none"/>
          </a:ln>
        </p:spPr>
      </p:cxnSp>
      <p:cxnSp>
        <p:nvCxnSpPr>
          <p:cNvPr id="125" name="Google Shape;125;p19"/>
          <p:cNvCxnSpPr>
            <a:stCxn id="118" idx="2"/>
            <a:endCxn id="112" idx="0"/>
          </p:cNvCxnSpPr>
          <p:nvPr/>
        </p:nvCxnSpPr>
        <p:spPr>
          <a:xfrm>
            <a:off x="1395950" y="1257900"/>
            <a:ext cx="0" cy="96900"/>
          </a:xfrm>
          <a:prstGeom prst="straightConnector1">
            <a:avLst/>
          </a:prstGeom>
          <a:noFill/>
          <a:ln cap="flat" cmpd="sng" w="9525">
            <a:solidFill>
              <a:srgbClr val="FF0000"/>
            </a:solidFill>
            <a:prstDash val="solid"/>
            <a:round/>
            <a:headEnd len="med" w="med" type="none"/>
            <a:tailEnd len="med" w="med" type="none"/>
          </a:ln>
        </p:spPr>
      </p:cxnSp>
      <p:cxnSp>
        <p:nvCxnSpPr>
          <p:cNvPr id="126" name="Google Shape;126;p19"/>
          <p:cNvCxnSpPr>
            <a:stCxn id="113" idx="0"/>
            <a:endCxn id="119" idx="2"/>
          </p:cNvCxnSpPr>
          <p:nvPr/>
        </p:nvCxnSpPr>
        <p:spPr>
          <a:xfrm rot="10800000">
            <a:off x="1714700" y="1257900"/>
            <a:ext cx="0" cy="96900"/>
          </a:xfrm>
          <a:prstGeom prst="straightConnector1">
            <a:avLst/>
          </a:prstGeom>
          <a:noFill/>
          <a:ln cap="flat" cmpd="sng" w="9525">
            <a:solidFill>
              <a:srgbClr val="FF0000"/>
            </a:solidFill>
            <a:prstDash val="solid"/>
            <a:round/>
            <a:headEnd len="med" w="med" type="none"/>
            <a:tailEnd len="med" w="med" type="none"/>
          </a:ln>
        </p:spPr>
      </p:cxnSp>
      <p:cxnSp>
        <p:nvCxnSpPr>
          <p:cNvPr id="127" name="Google Shape;127;p19"/>
          <p:cNvCxnSpPr>
            <a:stCxn id="122" idx="2"/>
            <a:endCxn id="114" idx="0"/>
          </p:cNvCxnSpPr>
          <p:nvPr/>
        </p:nvCxnSpPr>
        <p:spPr>
          <a:xfrm>
            <a:off x="8374138" y="1257900"/>
            <a:ext cx="0" cy="96900"/>
          </a:xfrm>
          <a:prstGeom prst="straightConnector1">
            <a:avLst/>
          </a:prstGeom>
          <a:noFill/>
          <a:ln cap="flat" cmpd="sng" w="9525">
            <a:solidFill>
              <a:srgbClr val="FF0000"/>
            </a:solidFill>
            <a:prstDash val="solid"/>
            <a:round/>
            <a:headEnd len="med" w="med" type="none"/>
            <a:tailEnd len="med" w="med" type="none"/>
          </a:ln>
        </p:spPr>
      </p:cxnSp>
      <p:cxnSp>
        <p:nvCxnSpPr>
          <p:cNvPr id="128" name="Google Shape;128;p19"/>
          <p:cNvCxnSpPr>
            <a:stCxn id="121" idx="2"/>
            <a:endCxn id="110" idx="0"/>
          </p:cNvCxnSpPr>
          <p:nvPr/>
        </p:nvCxnSpPr>
        <p:spPr>
          <a:xfrm>
            <a:off x="8008100" y="1257888"/>
            <a:ext cx="0" cy="96900"/>
          </a:xfrm>
          <a:prstGeom prst="straightConnector1">
            <a:avLst/>
          </a:prstGeom>
          <a:noFill/>
          <a:ln cap="flat" cmpd="sng" w="9525">
            <a:solidFill>
              <a:srgbClr val="FF0000"/>
            </a:solidFill>
            <a:prstDash val="solid"/>
            <a:round/>
            <a:headEnd len="med" w="med" type="none"/>
            <a:tailEnd len="med" w="med" type="none"/>
          </a:ln>
        </p:spPr>
      </p:cxnSp>
      <p:cxnSp>
        <p:nvCxnSpPr>
          <p:cNvPr id="129" name="Google Shape;129;p19"/>
          <p:cNvCxnSpPr>
            <a:stCxn id="120" idx="2"/>
            <a:endCxn id="109" idx="0"/>
          </p:cNvCxnSpPr>
          <p:nvPr/>
        </p:nvCxnSpPr>
        <p:spPr>
          <a:xfrm>
            <a:off x="7642050" y="1257900"/>
            <a:ext cx="157500" cy="96900"/>
          </a:xfrm>
          <a:prstGeom prst="straightConnector1">
            <a:avLst/>
          </a:prstGeom>
          <a:noFill/>
          <a:ln cap="flat" cmpd="sng" w="9525">
            <a:solidFill>
              <a:srgbClr val="FF0000"/>
            </a:solidFill>
            <a:prstDash val="solid"/>
            <a:round/>
            <a:headEnd len="med" w="med" type="none"/>
            <a:tailEnd len="med" w="med" type="none"/>
          </a:ln>
        </p:spPr>
      </p:cxnSp>
      <p:sp>
        <p:nvSpPr>
          <p:cNvPr id="130" name="Google Shape;130;p19"/>
          <p:cNvSpPr txBox="1"/>
          <p:nvPr/>
        </p:nvSpPr>
        <p:spPr>
          <a:xfrm>
            <a:off x="8732550" y="14358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p:txBody>
      </p:sp>
      <p:sp>
        <p:nvSpPr>
          <p:cNvPr id="131" name="Google Shape;131;p19"/>
          <p:cNvSpPr txBox="1"/>
          <p:nvPr/>
        </p:nvSpPr>
        <p:spPr>
          <a:xfrm>
            <a:off x="8732550" y="16806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9</a:t>
            </a:r>
            <a:endParaRPr b="1" sz="800">
              <a:solidFill>
                <a:srgbClr val="FFFFFF"/>
              </a:solidFill>
              <a:latin typeface="Roboto"/>
              <a:ea typeface="Roboto"/>
              <a:cs typeface="Roboto"/>
              <a:sym typeface="Roboto"/>
            </a:endParaRPr>
          </a:p>
        </p:txBody>
      </p:sp>
      <p:cxnSp>
        <p:nvCxnSpPr>
          <p:cNvPr id="132" name="Google Shape;132;p19"/>
          <p:cNvCxnSpPr>
            <a:endCxn id="130" idx="1"/>
          </p:cNvCxnSpPr>
          <p:nvPr/>
        </p:nvCxnSpPr>
        <p:spPr>
          <a:xfrm flipH="1" rot="10800000">
            <a:off x="8620950" y="1539825"/>
            <a:ext cx="111600" cy="58800"/>
          </a:xfrm>
          <a:prstGeom prst="straightConnector1">
            <a:avLst/>
          </a:prstGeom>
          <a:noFill/>
          <a:ln cap="flat" cmpd="sng" w="9525">
            <a:solidFill>
              <a:srgbClr val="FF0000"/>
            </a:solidFill>
            <a:prstDash val="solid"/>
            <a:round/>
            <a:headEnd len="med" w="med" type="none"/>
            <a:tailEnd len="med" w="med" type="none"/>
          </a:ln>
        </p:spPr>
      </p:cxnSp>
      <p:cxnSp>
        <p:nvCxnSpPr>
          <p:cNvPr id="133" name="Google Shape;133;p19"/>
          <p:cNvCxnSpPr>
            <a:endCxn id="131" idx="1"/>
          </p:cNvCxnSpPr>
          <p:nvPr/>
        </p:nvCxnSpPr>
        <p:spPr>
          <a:xfrm>
            <a:off x="8617650" y="1762950"/>
            <a:ext cx="114900" cy="21600"/>
          </a:xfrm>
          <a:prstGeom prst="straightConnector1">
            <a:avLst/>
          </a:prstGeom>
          <a:noFill/>
          <a:ln cap="flat" cmpd="sng" w="9525">
            <a:solidFill>
              <a:srgbClr val="FF0000"/>
            </a:solidFill>
            <a:prstDash val="solid"/>
            <a:round/>
            <a:headEnd len="med" w="med" type="none"/>
            <a:tailEnd len="med" w="med" type="none"/>
          </a:ln>
        </p:spPr>
      </p:cxnSp>
      <p:pic>
        <p:nvPicPr>
          <p:cNvPr id="134" name="Google Shape;134;p19"/>
          <p:cNvPicPr preferRelativeResize="0"/>
          <p:nvPr/>
        </p:nvPicPr>
        <p:blipFill>
          <a:blip r:embed="rId4">
            <a:alphaModFix/>
          </a:blip>
          <a:stretch>
            <a:fillRect/>
          </a:stretch>
        </p:blipFill>
        <p:spPr>
          <a:xfrm>
            <a:off x="8414200" y="30625"/>
            <a:ext cx="682550" cy="522451"/>
          </a:xfrm>
          <a:prstGeom prst="rect">
            <a:avLst/>
          </a:prstGeom>
          <a:noFill/>
          <a:ln>
            <a:noFill/>
          </a:ln>
        </p:spPr>
      </p:pic>
      <p:sp>
        <p:nvSpPr>
          <p:cNvPr id="135" name="Google Shape;135;p19"/>
          <p:cNvSpPr txBox="1"/>
          <p:nvPr>
            <p:ph type="title"/>
          </p:nvPr>
        </p:nvSpPr>
        <p:spPr>
          <a:xfrm>
            <a:off x="397650" y="271125"/>
            <a:ext cx="3838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GIAO DIỆN CHÍNH CỦA FMS</a:t>
            </a:r>
            <a:endParaRPr sz="2620">
              <a:solidFill>
                <a:srgbClr val="674EA7"/>
              </a:solidFill>
              <a:latin typeface="Oswald SemiBold"/>
              <a:ea typeface="Oswald SemiBold"/>
              <a:cs typeface="Oswald SemiBold"/>
              <a:sym typeface="Oswald SemiBold"/>
            </a:endParaRPr>
          </a:p>
        </p:txBody>
      </p:sp>
      <p:cxnSp>
        <p:nvCxnSpPr>
          <p:cNvPr id="136" name="Google Shape;136;p19"/>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nvSpPr>
        <p:spPr>
          <a:xfrm>
            <a:off x="408750" y="97175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142" name="Google Shape;142;p20"/>
          <p:cNvSpPr txBox="1"/>
          <p:nvPr/>
        </p:nvSpPr>
        <p:spPr>
          <a:xfrm>
            <a:off x="723525" y="881775"/>
            <a:ext cx="6045600" cy="32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vi" sz="1300">
                <a:solidFill>
                  <a:srgbClr val="674EA7"/>
                </a:solidFill>
              </a:rPr>
              <a:t>Menu điều hướng:</a:t>
            </a:r>
            <a:r>
              <a:rPr lang="vi" sz="1300">
                <a:solidFill>
                  <a:schemeClr val="dk2"/>
                </a:solidFill>
              </a:rPr>
              <a:t> </a:t>
            </a:r>
            <a:r>
              <a:rPr lang="vi" sz="1350">
                <a:solidFill>
                  <a:schemeClr val="dk1"/>
                </a:solidFill>
                <a:latin typeface="Roboto"/>
                <a:ea typeface="Roboto"/>
                <a:cs typeface="Roboto"/>
                <a:sym typeface="Roboto"/>
              </a:rPr>
              <a:t>để người dùng có thể dễ dàng truy cập và điều hướng đến các trang hoặc phần của trang web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Thảo luận :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Liên hệ :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CRM: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Welly Fitness:</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Chia Lượt: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Welly Mock Checkin Data</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Bán Hàng: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Bảng Thông Tin:</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Lên Hóa Đơn:</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Ứng Dụng:</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vi" sz="1350">
                <a:solidFill>
                  <a:schemeClr val="dk1"/>
                </a:solidFill>
                <a:latin typeface="Roboto"/>
                <a:ea typeface="Roboto"/>
                <a:cs typeface="Roboto"/>
                <a:sym typeface="Roboto"/>
              </a:rPr>
              <a:t>Thiết Lập:</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p:txBody>
      </p:sp>
      <p:pic>
        <p:nvPicPr>
          <p:cNvPr id="143" name="Google Shape;143;p20"/>
          <p:cNvPicPr preferRelativeResize="0"/>
          <p:nvPr/>
        </p:nvPicPr>
        <p:blipFill>
          <a:blip r:embed="rId3">
            <a:alphaModFix/>
          </a:blip>
          <a:stretch>
            <a:fillRect/>
          </a:stretch>
        </p:blipFill>
        <p:spPr>
          <a:xfrm>
            <a:off x="8414200" y="30625"/>
            <a:ext cx="682550" cy="522451"/>
          </a:xfrm>
          <a:prstGeom prst="rect">
            <a:avLst/>
          </a:prstGeom>
          <a:noFill/>
          <a:ln>
            <a:noFill/>
          </a:ln>
        </p:spPr>
      </p:pic>
      <p:sp>
        <p:nvSpPr>
          <p:cNvPr id="144" name="Google Shape;144;p20"/>
          <p:cNvSpPr txBox="1"/>
          <p:nvPr>
            <p:ph type="title"/>
          </p:nvPr>
        </p:nvSpPr>
        <p:spPr>
          <a:xfrm>
            <a:off x="397650" y="271125"/>
            <a:ext cx="541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GIỚI THIỆU TỪNG PHẦN CỦA GIAO DIỆN</a:t>
            </a:r>
            <a:endParaRPr sz="2620">
              <a:solidFill>
                <a:srgbClr val="674EA7"/>
              </a:solidFill>
              <a:latin typeface="Oswald SemiBold"/>
              <a:ea typeface="Oswald SemiBold"/>
              <a:cs typeface="Oswald SemiBold"/>
              <a:sym typeface="Oswald SemiBold"/>
            </a:endParaRPr>
          </a:p>
        </p:txBody>
      </p:sp>
      <p:cxnSp>
        <p:nvCxnSpPr>
          <p:cNvPr id="145" name="Google Shape;145;p20"/>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pic>
        <p:nvPicPr>
          <p:cNvPr id="146" name="Google Shape;146;p20"/>
          <p:cNvPicPr preferRelativeResize="0"/>
          <p:nvPr/>
        </p:nvPicPr>
        <p:blipFill rotWithShape="1">
          <a:blip r:embed="rId4">
            <a:alphaModFix/>
          </a:blip>
          <a:srcRect b="50092" l="0" r="89289" t="0"/>
          <a:stretch/>
        </p:blipFill>
        <p:spPr>
          <a:xfrm>
            <a:off x="6547850" y="881775"/>
            <a:ext cx="1866350" cy="3428746"/>
          </a:xfrm>
          <a:prstGeom prst="rect">
            <a:avLst/>
          </a:prstGeom>
          <a:noFill/>
          <a:ln>
            <a:noFill/>
          </a:ln>
          <a:effectLst>
            <a:outerShdw blurRad="57150" rotWithShape="0" algn="bl" dir="5400000" dist="1905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1"/>
          <p:cNvSpPr txBox="1"/>
          <p:nvPr>
            <p:ph type="title"/>
          </p:nvPr>
        </p:nvSpPr>
        <p:spPr>
          <a:xfrm>
            <a:off x="311700" y="179100"/>
            <a:ext cx="8520600" cy="4299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61111"/>
              <a:buFont typeface="Arial"/>
              <a:buNone/>
            </a:pPr>
            <a:r>
              <a:rPr lang="vi" sz="1800">
                <a:solidFill>
                  <a:schemeClr val="dk2"/>
                </a:solidFill>
              </a:rPr>
              <a:t>PHẦN GIỚI THIỆU THÊM VỀ TOÀN BỘ GIAO DIỆN </a:t>
            </a:r>
            <a:endParaRPr sz="1800">
              <a:solidFill>
                <a:schemeClr val="dk2"/>
              </a:solidFill>
            </a:endParaRPr>
          </a:p>
          <a:p>
            <a:pPr indent="0" lvl="0" marL="0" rtl="0" algn="l">
              <a:spcBef>
                <a:spcPts val="1200"/>
              </a:spcBef>
              <a:spcAft>
                <a:spcPts val="0"/>
              </a:spcAft>
              <a:buNone/>
            </a:pPr>
            <a:r>
              <a:t/>
            </a:r>
            <a:endParaRPr/>
          </a:p>
        </p:txBody>
      </p:sp>
      <p:sp>
        <p:nvSpPr>
          <p:cNvPr id="152" name="Google Shape;152;p21"/>
          <p:cNvSpPr txBox="1"/>
          <p:nvPr/>
        </p:nvSpPr>
        <p:spPr>
          <a:xfrm>
            <a:off x="723525" y="1110375"/>
            <a:ext cx="80376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rPr>
              <a:t>Bán hàng </a:t>
            </a:r>
            <a:r>
              <a:rPr lang="vi" sz="1300">
                <a:solidFill>
                  <a:schemeClr val="dk2"/>
                </a:solidFill>
              </a:rPr>
              <a:t>: </a:t>
            </a:r>
            <a:r>
              <a:rPr lang="vi" sz="1300">
                <a:solidFill>
                  <a:schemeClr val="dk1"/>
                </a:solidFill>
              </a:rPr>
              <a:t>M</a:t>
            </a:r>
            <a:r>
              <a:rPr lang="vi" sz="1300">
                <a:solidFill>
                  <a:schemeClr val="dk1"/>
                </a:solidFill>
              </a:rPr>
              <a:t>ột công cụ quan trọng để kinh doanh trực tuyến và tạo thu nhập từ việc bán sản phẩm hoặc dịch vụ trên website của bạn. Với chức năng này, bạn có thể hiển thị sản phẩm, chấp nhận thanh toán trực tuyến và tạo trải nghiệm mua sắm thuận tiện cho khách hàng.</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vi" sz="1300">
                <a:solidFill>
                  <a:schemeClr val="dk1"/>
                </a:solidFill>
              </a:rPr>
              <a:t>Các chức năng chính của chức năng Bán hàng trên website bao gồm:</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0" lvl="0" marL="0" rtl="0" algn="l">
              <a:spcBef>
                <a:spcPts val="0"/>
              </a:spcBef>
              <a:spcAft>
                <a:spcPts val="0"/>
              </a:spcAft>
              <a:buNone/>
            </a:pPr>
            <a:r>
              <a:rPr lang="vi" sz="1300">
                <a:solidFill>
                  <a:schemeClr val="dk1"/>
                </a:solidFill>
              </a:rPr>
              <a:t>Hiển thị sản phẩm: Bạn có thể tạo trang sản phẩm hoặc danh mục sản phẩm trên website để hiển thị thông tin chi tiết về sản phẩm, bao gồm hình ảnh, mô tả, giá cả và thông tin khác liên quan. Điều này giúp khách hàng có cái nhìn rõ ràng về sản phẩm và tăng khả năng mua hàng.</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vi" sz="1300">
                <a:solidFill>
                  <a:schemeClr val="dk1"/>
                </a:solidFill>
              </a:rPr>
              <a:t>Quản lý đơn hàng: Bạn có thể quản lý đơn hàng từ khách hàng, bao gồm xem chi tiết đơn hàng, xác nhận thanh toán, theo dõi vận chuyển và cung cấp thông tin liên quan cho khách hàng. Điều này giúp tạo sự tin tưởng và đảm bảo quy trình giao hàng và dịch vụ sau bán hàng được hoàn thành một cách hiệu quả.</a:t>
            </a:r>
            <a:endParaRPr sz="1300">
              <a:solidFill>
                <a:schemeClr val="dk1"/>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sp>
        <p:nvSpPr>
          <p:cNvPr id="153" name="Google Shape;153;p21"/>
          <p:cNvSpPr txBox="1"/>
          <p:nvPr/>
        </p:nvSpPr>
        <p:spPr>
          <a:xfrm>
            <a:off x="374450" y="11891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pic>
        <p:nvPicPr>
          <p:cNvPr id="154" name="Google Shape;154;p21"/>
          <p:cNvPicPr preferRelativeResize="0"/>
          <p:nvPr/>
        </p:nvPicPr>
        <p:blipFill>
          <a:blip r:embed="rId3">
            <a:alphaModFix/>
          </a:blip>
          <a:stretch>
            <a:fillRect/>
          </a:stretch>
        </p:blipFill>
        <p:spPr>
          <a:xfrm>
            <a:off x="8414200" y="30625"/>
            <a:ext cx="682550" cy="522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type="title"/>
          </p:nvPr>
        </p:nvSpPr>
        <p:spPr>
          <a:xfrm>
            <a:off x="311700" y="179100"/>
            <a:ext cx="8520600" cy="4299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61111"/>
              <a:buFont typeface="Arial"/>
              <a:buNone/>
            </a:pPr>
            <a:r>
              <a:rPr lang="vi" sz="1800">
                <a:solidFill>
                  <a:schemeClr val="dk2"/>
                </a:solidFill>
              </a:rPr>
              <a:t>PHẦN GIỚI THIỆU THÊM VỀ TOÀN BỘ GIAO DIỆN </a:t>
            </a:r>
            <a:endParaRPr sz="1800">
              <a:solidFill>
                <a:schemeClr val="dk2"/>
              </a:solidFill>
            </a:endParaRPr>
          </a:p>
          <a:p>
            <a:pPr indent="0" lvl="0" marL="0" rtl="0" algn="l">
              <a:spcBef>
                <a:spcPts val="1200"/>
              </a:spcBef>
              <a:spcAft>
                <a:spcPts val="0"/>
              </a:spcAft>
              <a:buNone/>
            </a:pPr>
            <a:r>
              <a:t/>
            </a:r>
            <a:endParaRPr/>
          </a:p>
        </p:txBody>
      </p:sp>
      <p:sp>
        <p:nvSpPr>
          <p:cNvPr id="160" name="Google Shape;160;p22"/>
          <p:cNvSpPr txBox="1"/>
          <p:nvPr/>
        </p:nvSpPr>
        <p:spPr>
          <a:xfrm>
            <a:off x="723525" y="1110375"/>
            <a:ext cx="80376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rPr>
              <a:t>Báo Cáo</a:t>
            </a:r>
            <a:r>
              <a:rPr lang="vi" sz="1300">
                <a:solidFill>
                  <a:schemeClr val="dk2"/>
                </a:solidFill>
              </a:rPr>
              <a:t>: </a:t>
            </a:r>
            <a:r>
              <a:rPr lang="vi" sz="1350">
                <a:solidFill>
                  <a:schemeClr val="dk1"/>
                </a:solidFill>
                <a:highlight>
                  <a:srgbClr val="F7F7F7"/>
                </a:highlight>
                <a:latin typeface="Roboto"/>
                <a:ea typeface="Roboto"/>
                <a:cs typeface="Roboto"/>
                <a:sym typeface="Roboto"/>
              </a:rPr>
              <a:t>  là một công cụ quan trọng để theo dõi và đánh giá hiệu suất kinh doanh của một doanh nghiệp trực tuyến, cung cấp thông tin về doanh số bán hàng, doanh thu, lợi nhuận và các chỉ số khác liên quan.</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vi" sz="1350">
                <a:solidFill>
                  <a:schemeClr val="dk1"/>
                </a:solidFill>
                <a:highlight>
                  <a:srgbClr val="F7F7F7"/>
                </a:highlight>
                <a:latin typeface="Roboto"/>
                <a:ea typeface="Roboto"/>
                <a:cs typeface="Roboto"/>
                <a:sym typeface="Roboto"/>
              </a:rPr>
              <a:t>Các chức năng chính của chức năng Báo cáo doanh số trên website bao gồm:</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vi" sz="1350">
                <a:solidFill>
                  <a:schemeClr val="dk1"/>
                </a:solidFill>
                <a:highlight>
                  <a:srgbClr val="F7F7F7"/>
                </a:highlight>
                <a:latin typeface="Roboto"/>
                <a:ea typeface="Roboto"/>
                <a:cs typeface="Roboto"/>
                <a:sym typeface="Roboto"/>
              </a:rPr>
              <a:t>Hiển thị thông tin doanh số: cho phép hiển thị thông tin doanh số chi tiết, bao gồm số lượng sản phẩm đã bán, doanh thu, lợi nhuận, tỷ lệ chuyển đổi và các chỉ số khác. Thông tin này có thể được hiển thị dưới dạng biểu đồ, bảng số liệu hoặc các định dạng khác để dễ dàng theo dõi và phân tích.</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rPr lang="vi" sz="1350">
                <a:solidFill>
                  <a:schemeClr val="dk1"/>
                </a:solidFill>
                <a:highlight>
                  <a:srgbClr val="F7F7F7"/>
                </a:highlight>
                <a:latin typeface="Roboto"/>
                <a:ea typeface="Roboto"/>
                <a:cs typeface="Roboto"/>
                <a:sym typeface="Roboto"/>
              </a:rPr>
              <a:t>Phân tích dữ liệu: Phân tích dữ liệu (Data analysis): Chức năng phân tích dữ liệu cho phép doanh nghiệp nhanh chóng và dễ dàng xem xét các xu hướng, mô hình tiêu thụ và các yếu tố khác liên quan đến doanh số. Việc phân tích này giúp doanh nghiệp hiểu rõ hơn về hành vi mua hàng của khách hàng và tạo ra chiến lược kinh doanh phù hợp.</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rPr lang="vi" sz="1350">
                <a:solidFill>
                  <a:schemeClr val="dk1"/>
                </a:solidFill>
                <a:highlight>
                  <a:srgbClr val="F7F7F7"/>
                </a:highlight>
                <a:latin typeface="Roboto"/>
                <a:ea typeface="Roboto"/>
                <a:cs typeface="Roboto"/>
                <a:sym typeface="Roboto"/>
              </a:rPr>
              <a:t>Tùy chỉnh báo cáo: Người dùng có thể tùy chỉnh báo cáo doanh số để hiển thị thông tin cụ thể mà họ quan tâm, như thời gian, sản phẩm, kênh tiếp thị hoặc vùng địa lý.</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rPr lang="vi" sz="1350">
                <a:solidFill>
                  <a:schemeClr val="dk1"/>
                </a:solidFill>
                <a:highlight>
                  <a:srgbClr val="F7F7F7"/>
                </a:highlight>
                <a:latin typeface="Roboto"/>
                <a:ea typeface="Roboto"/>
                <a:cs typeface="Roboto"/>
                <a:sym typeface="Roboto"/>
              </a:rPr>
              <a:t>Định kỳ báo cáo: Chức năng này cho phép doanh nghiệp thiết lập lịch trình tự động để tạo báo cáo doanh số định kỳ, ví dụ như hàng ngày, hàng tuần hoặc hàng tháng.</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sp>
        <p:nvSpPr>
          <p:cNvPr id="161" name="Google Shape;161;p22"/>
          <p:cNvSpPr txBox="1"/>
          <p:nvPr/>
        </p:nvSpPr>
        <p:spPr>
          <a:xfrm>
            <a:off x="374450" y="11891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p:txBody>
      </p:sp>
      <p:pic>
        <p:nvPicPr>
          <p:cNvPr id="162" name="Google Shape;162;p22"/>
          <p:cNvPicPr preferRelativeResize="0"/>
          <p:nvPr/>
        </p:nvPicPr>
        <p:blipFill>
          <a:blip r:embed="rId3">
            <a:alphaModFix/>
          </a:blip>
          <a:stretch>
            <a:fillRect/>
          </a:stretch>
        </p:blipFill>
        <p:spPr>
          <a:xfrm>
            <a:off x="8414200" y="30625"/>
            <a:ext cx="682550" cy="522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txBox="1"/>
          <p:nvPr>
            <p:ph type="title"/>
          </p:nvPr>
        </p:nvSpPr>
        <p:spPr>
          <a:xfrm>
            <a:off x="311700" y="179100"/>
            <a:ext cx="8520600" cy="4299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61111"/>
              <a:buFont typeface="Arial"/>
              <a:buNone/>
            </a:pPr>
            <a:r>
              <a:rPr lang="vi" sz="1800">
                <a:solidFill>
                  <a:schemeClr val="dk2"/>
                </a:solidFill>
              </a:rPr>
              <a:t>PHẦN GIỚI THIỆU THÊM VỀ TOÀN BỘ GIAO DIỆN </a:t>
            </a:r>
            <a:endParaRPr sz="1800">
              <a:solidFill>
                <a:schemeClr val="dk2"/>
              </a:solidFill>
            </a:endParaRPr>
          </a:p>
          <a:p>
            <a:pPr indent="0" lvl="0" marL="0" rtl="0" algn="l">
              <a:spcBef>
                <a:spcPts val="1200"/>
              </a:spcBef>
              <a:spcAft>
                <a:spcPts val="0"/>
              </a:spcAft>
              <a:buNone/>
            </a:pPr>
            <a:r>
              <a:t/>
            </a:r>
            <a:endParaRPr/>
          </a:p>
        </p:txBody>
      </p:sp>
      <p:sp>
        <p:nvSpPr>
          <p:cNvPr id="168" name="Google Shape;168;p23"/>
          <p:cNvSpPr txBox="1"/>
          <p:nvPr/>
        </p:nvSpPr>
        <p:spPr>
          <a:xfrm>
            <a:off x="723525" y="1110375"/>
            <a:ext cx="80376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rPr>
              <a:t>Cấu Hình</a:t>
            </a:r>
            <a:r>
              <a:rPr lang="vi" sz="1300">
                <a:solidFill>
                  <a:schemeClr val="dk2"/>
                </a:solidFill>
              </a:rPr>
              <a:t>: </a:t>
            </a:r>
            <a:r>
              <a:rPr lang="vi" sz="1350">
                <a:solidFill>
                  <a:schemeClr val="dk1"/>
                </a:solidFill>
                <a:highlight>
                  <a:srgbClr val="F7F7F7"/>
                </a:highlight>
                <a:latin typeface="Roboto"/>
                <a:ea typeface="Roboto"/>
                <a:cs typeface="Roboto"/>
                <a:sym typeface="Roboto"/>
              </a:rPr>
              <a:t>cung cấp các tùy chọn và cài đặt cho người quản trị để tùy chỉnh và điều chỉnh cách trang web hoạt động và hiển thị. Dưới đây là một số ví dụ về chức năng cấu hình trang web:</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vi" sz="1350">
                <a:solidFill>
                  <a:schemeClr val="dk1"/>
                </a:solidFill>
                <a:highlight>
                  <a:srgbClr val="F7F7F7"/>
                </a:highlight>
                <a:latin typeface="Roboto"/>
                <a:ea typeface="Roboto"/>
                <a:cs typeface="Roboto"/>
                <a:sym typeface="Roboto"/>
              </a:rPr>
              <a:t>Giao diện và định dạng: Chức năng cấu hình cho phép người quản trị tùy chỉnh giao diện và định dạng của trang web.</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rPr lang="vi" sz="1350">
                <a:solidFill>
                  <a:schemeClr val="dk1"/>
                </a:solidFill>
                <a:highlight>
                  <a:srgbClr val="F7F7F7"/>
                </a:highlight>
                <a:latin typeface="Roboto"/>
                <a:ea typeface="Roboto"/>
                <a:cs typeface="Roboto"/>
                <a:sym typeface="Roboto"/>
              </a:rPr>
              <a:t>Quản lý nội dung: Chức năng cấu hình cho phép người quản trị quản lý và tùy chỉnh nội dung trên trang web</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rPr lang="vi" sz="1350">
                <a:solidFill>
                  <a:schemeClr val="dk1"/>
                </a:solidFill>
                <a:highlight>
                  <a:srgbClr val="F7F7F7"/>
                </a:highlight>
                <a:latin typeface="Roboto"/>
                <a:ea typeface="Roboto"/>
                <a:cs typeface="Roboto"/>
                <a:sym typeface="Roboto"/>
              </a:rPr>
              <a:t>Quản lý người dùng và truy cập: Chức năng cấu hình trang web cho phép người quản trị quản lý người dùng và quyền truy cập. Họ có thể tạo và quản lý tài khoản người dùng, đặt cấp độ truy cập, xác minh danh tính và thiết lập biện pháp bảo mật để bảo vệ thông tin và dữ liệu quan trọng.</a:t>
            </a:r>
            <a:endParaRPr sz="1350">
              <a:solidFill>
                <a:schemeClr val="dk1"/>
              </a:solidFill>
              <a:highlight>
                <a:srgbClr val="F7F7F7"/>
              </a:highlight>
              <a:latin typeface="Roboto"/>
              <a:ea typeface="Roboto"/>
              <a:cs typeface="Roboto"/>
              <a:sym typeface="Roboto"/>
            </a:endParaRPr>
          </a:p>
        </p:txBody>
      </p:sp>
      <p:sp>
        <p:nvSpPr>
          <p:cNvPr id="169" name="Google Shape;169;p23"/>
          <p:cNvSpPr txBox="1"/>
          <p:nvPr/>
        </p:nvSpPr>
        <p:spPr>
          <a:xfrm>
            <a:off x="374450" y="11891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4</a:t>
            </a:r>
            <a:endParaRPr b="1" sz="1000">
              <a:solidFill>
                <a:srgbClr val="FFFFFF"/>
              </a:solidFill>
              <a:latin typeface="Roboto"/>
              <a:ea typeface="Roboto"/>
              <a:cs typeface="Roboto"/>
              <a:sym typeface="Roboto"/>
            </a:endParaRPr>
          </a:p>
        </p:txBody>
      </p:sp>
      <p:pic>
        <p:nvPicPr>
          <p:cNvPr id="170" name="Google Shape;170;p23"/>
          <p:cNvPicPr preferRelativeResize="0"/>
          <p:nvPr/>
        </p:nvPicPr>
        <p:blipFill>
          <a:blip r:embed="rId3">
            <a:alphaModFix/>
          </a:blip>
          <a:stretch>
            <a:fillRect/>
          </a:stretch>
        </p:blipFill>
        <p:spPr>
          <a:xfrm>
            <a:off x="8414200" y="30625"/>
            <a:ext cx="682550" cy="522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4"/>
          <p:cNvSpPr txBox="1"/>
          <p:nvPr>
            <p:ph type="title"/>
          </p:nvPr>
        </p:nvSpPr>
        <p:spPr>
          <a:xfrm>
            <a:off x="311700" y="179100"/>
            <a:ext cx="8520600" cy="4299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61111"/>
              <a:buFont typeface="Arial"/>
              <a:buNone/>
            </a:pPr>
            <a:r>
              <a:rPr lang="vi" sz="1800">
                <a:solidFill>
                  <a:schemeClr val="dk2"/>
                </a:solidFill>
              </a:rPr>
              <a:t>PHẦN GIỚI THIỆU THÊM VỀ TOÀN BỘ GIAO DIỆN </a:t>
            </a:r>
            <a:endParaRPr sz="1800">
              <a:solidFill>
                <a:schemeClr val="dk2"/>
              </a:solidFill>
            </a:endParaRPr>
          </a:p>
          <a:p>
            <a:pPr indent="0" lvl="0" marL="0" rtl="0" algn="l">
              <a:spcBef>
                <a:spcPts val="1200"/>
              </a:spcBef>
              <a:spcAft>
                <a:spcPts val="0"/>
              </a:spcAft>
              <a:buNone/>
            </a:pPr>
            <a:r>
              <a:t/>
            </a:r>
            <a:endParaRPr/>
          </a:p>
        </p:txBody>
      </p:sp>
      <p:sp>
        <p:nvSpPr>
          <p:cNvPr id="176" name="Google Shape;176;p24"/>
          <p:cNvSpPr txBox="1"/>
          <p:nvPr/>
        </p:nvSpPr>
        <p:spPr>
          <a:xfrm>
            <a:off x="723525" y="1110375"/>
            <a:ext cx="80376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rPr>
              <a:t>Biểu tượng tin nhắn</a:t>
            </a:r>
            <a:r>
              <a:rPr lang="vi" sz="1300">
                <a:solidFill>
                  <a:schemeClr val="dk2"/>
                </a:solidFill>
              </a:rPr>
              <a:t>: </a:t>
            </a:r>
            <a:r>
              <a:rPr lang="vi" sz="1350">
                <a:solidFill>
                  <a:schemeClr val="dk1"/>
                </a:solidFill>
                <a:highlight>
                  <a:srgbClr val="F7F7F7"/>
                </a:highlight>
                <a:latin typeface="Roboto"/>
                <a:ea typeface="Roboto"/>
                <a:cs typeface="Roboto"/>
                <a:sym typeface="Roboto"/>
              </a:rPr>
              <a:t>nơi thông báo tin nhắn và điều hướng người dùng đến cửa sổ chat.</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sp>
        <p:nvSpPr>
          <p:cNvPr id="177" name="Google Shape;177;p24"/>
          <p:cNvSpPr txBox="1"/>
          <p:nvPr/>
        </p:nvSpPr>
        <p:spPr>
          <a:xfrm>
            <a:off x="374450" y="11891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p:txBody>
      </p:sp>
      <p:sp>
        <p:nvSpPr>
          <p:cNvPr id="178" name="Google Shape;178;p24"/>
          <p:cNvSpPr txBox="1"/>
          <p:nvPr/>
        </p:nvSpPr>
        <p:spPr>
          <a:xfrm>
            <a:off x="374450" y="16280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p:txBody>
      </p:sp>
      <p:sp>
        <p:nvSpPr>
          <p:cNvPr id="179" name="Google Shape;179;p24"/>
          <p:cNvSpPr txBox="1"/>
          <p:nvPr/>
        </p:nvSpPr>
        <p:spPr>
          <a:xfrm>
            <a:off x="723525" y="1549325"/>
            <a:ext cx="80376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rPr>
              <a:t>Biểu tượng đồng hồ: </a:t>
            </a:r>
            <a:r>
              <a:rPr lang="vi" sz="1350">
                <a:solidFill>
                  <a:schemeClr val="dk1"/>
                </a:solidFill>
                <a:highlight>
                  <a:srgbClr val="F7F7F7"/>
                </a:highlight>
                <a:latin typeface="Roboto"/>
                <a:ea typeface="Roboto"/>
                <a:cs typeface="Roboto"/>
                <a:sym typeface="Roboto"/>
              </a:rPr>
              <a:t>nơi thông báo các hoạt động của bạn.</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sp>
        <p:nvSpPr>
          <p:cNvPr id="180" name="Google Shape;180;p24"/>
          <p:cNvSpPr txBox="1"/>
          <p:nvPr/>
        </p:nvSpPr>
        <p:spPr>
          <a:xfrm>
            <a:off x="374450" y="20670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7</a:t>
            </a:r>
            <a:endParaRPr b="1" sz="800">
              <a:solidFill>
                <a:srgbClr val="FFFFFF"/>
              </a:solidFill>
              <a:latin typeface="Roboto"/>
              <a:ea typeface="Roboto"/>
              <a:cs typeface="Roboto"/>
              <a:sym typeface="Roboto"/>
            </a:endParaRPr>
          </a:p>
        </p:txBody>
      </p:sp>
      <p:sp>
        <p:nvSpPr>
          <p:cNvPr id="181" name="Google Shape;181;p24"/>
          <p:cNvSpPr txBox="1"/>
          <p:nvPr/>
        </p:nvSpPr>
        <p:spPr>
          <a:xfrm>
            <a:off x="723525" y="1988275"/>
            <a:ext cx="8037600" cy="365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300">
                <a:solidFill>
                  <a:schemeClr val="dk2"/>
                </a:solidFill>
              </a:rPr>
              <a:t>Thông tin đăng nhập</a:t>
            </a:r>
            <a:r>
              <a:rPr lang="vi" sz="1300">
                <a:solidFill>
                  <a:schemeClr val="dk2"/>
                </a:solidFill>
              </a:rPr>
              <a:t>: </a:t>
            </a:r>
            <a:r>
              <a:rPr lang="vi" sz="1350">
                <a:solidFill>
                  <a:schemeClr val="dk1"/>
                </a:solidFill>
                <a:highlight>
                  <a:srgbClr val="F7F7F7"/>
                </a:highlight>
                <a:latin typeface="Roboto"/>
                <a:ea typeface="Roboto"/>
                <a:cs typeface="Roboto"/>
                <a:sym typeface="Roboto"/>
              </a:rPr>
              <a:t>hiển thị thông tin đăng nhập của bạn, bạn có thể tùy chọn đăng nhập bằng tài khoản khác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sp>
        <p:nvSpPr>
          <p:cNvPr id="182" name="Google Shape;182;p24"/>
          <p:cNvSpPr txBox="1"/>
          <p:nvPr/>
        </p:nvSpPr>
        <p:spPr>
          <a:xfrm>
            <a:off x="374450" y="285505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p:txBody>
      </p:sp>
      <p:sp>
        <p:nvSpPr>
          <p:cNvPr id="183" name="Google Shape;183;p24"/>
          <p:cNvSpPr txBox="1"/>
          <p:nvPr/>
        </p:nvSpPr>
        <p:spPr>
          <a:xfrm>
            <a:off x="723525" y="2776300"/>
            <a:ext cx="8037600" cy="365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300">
                <a:solidFill>
                  <a:schemeClr val="dk2"/>
                </a:solidFill>
              </a:rPr>
              <a:t>Nút tìm kiếm</a:t>
            </a:r>
            <a:r>
              <a:rPr lang="vi" sz="1300">
                <a:solidFill>
                  <a:schemeClr val="dk2"/>
                </a:solidFill>
              </a:rPr>
              <a:t>: </a:t>
            </a:r>
            <a:r>
              <a:rPr lang="vi" sz="1350">
                <a:solidFill>
                  <a:schemeClr val="dk1"/>
                </a:solidFill>
                <a:highlight>
                  <a:srgbClr val="F7F7F7"/>
                </a:highlight>
                <a:latin typeface="Roboto"/>
                <a:ea typeface="Roboto"/>
                <a:cs typeface="Roboto"/>
                <a:sym typeface="Roboto"/>
              </a:rPr>
              <a:t>người dùng có thể tìm kiếm thông tin quy trình thông qua thông tin khách hàng </a:t>
            </a:r>
            <a:r>
              <a:rPr lang="vi" sz="1350">
                <a:solidFill>
                  <a:schemeClr val="dk1"/>
                </a:solidFill>
                <a:highlight>
                  <a:srgbClr val="F7F7F7"/>
                </a:highlight>
                <a:latin typeface="Roboto"/>
                <a:ea typeface="Roboto"/>
                <a:cs typeface="Roboto"/>
                <a:sym typeface="Roboto"/>
              </a:rPr>
              <a:t> </a:t>
            </a:r>
            <a:r>
              <a:rPr b="1" lang="vi" sz="10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a:p>
            <a:pPr indent="0" lvl="0" marL="0" rtl="0" algn="l">
              <a:lnSpc>
                <a:spcPct val="150000"/>
              </a:lnSpc>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sp>
        <p:nvSpPr>
          <p:cNvPr id="184" name="Google Shape;184;p24"/>
          <p:cNvSpPr txBox="1"/>
          <p:nvPr/>
        </p:nvSpPr>
        <p:spPr>
          <a:xfrm>
            <a:off x="374450" y="33083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9</a:t>
            </a:r>
            <a:endParaRPr b="1" sz="800">
              <a:solidFill>
                <a:srgbClr val="FFFFFF"/>
              </a:solidFill>
              <a:latin typeface="Roboto"/>
              <a:ea typeface="Roboto"/>
              <a:cs typeface="Roboto"/>
              <a:sym typeface="Roboto"/>
            </a:endParaRPr>
          </a:p>
        </p:txBody>
      </p:sp>
      <p:sp>
        <p:nvSpPr>
          <p:cNvPr id="185" name="Google Shape;185;p24"/>
          <p:cNvSpPr txBox="1"/>
          <p:nvPr/>
        </p:nvSpPr>
        <p:spPr>
          <a:xfrm>
            <a:off x="723525" y="3229575"/>
            <a:ext cx="8037600" cy="365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300">
                <a:solidFill>
                  <a:schemeClr val="dk2"/>
                </a:solidFill>
              </a:rPr>
              <a:t>Bộ lọc</a:t>
            </a:r>
            <a:r>
              <a:rPr lang="vi" sz="1300">
                <a:solidFill>
                  <a:schemeClr val="dk2"/>
                </a:solidFill>
              </a:rPr>
              <a:t>: </a:t>
            </a:r>
            <a:r>
              <a:rPr lang="vi" sz="1350">
                <a:solidFill>
                  <a:schemeClr val="dk1"/>
                </a:solidFill>
                <a:highlight>
                  <a:srgbClr val="F7F7F7"/>
                </a:highlight>
                <a:latin typeface="Roboto"/>
                <a:ea typeface="Roboto"/>
                <a:cs typeface="Roboto"/>
                <a:sym typeface="Roboto"/>
              </a:rPr>
              <a:t>người dùng có thể lọc thông tin khách hàng theo các tùy chọn như:</a:t>
            </a:r>
            <a:endParaRPr sz="1350">
              <a:solidFill>
                <a:schemeClr val="dk1"/>
              </a:solidFill>
              <a:highlight>
                <a:srgbClr val="F7F7F7"/>
              </a:highlight>
              <a:latin typeface="Roboto"/>
              <a:ea typeface="Roboto"/>
              <a:cs typeface="Roboto"/>
              <a:sym typeface="Roboto"/>
            </a:endParaRPr>
          </a:p>
          <a:p>
            <a:pPr indent="-314325" lvl="0" marL="457200" rtl="0" algn="l">
              <a:lnSpc>
                <a:spcPct val="150000"/>
              </a:lnSpc>
              <a:spcBef>
                <a:spcPts val="0"/>
              </a:spcBef>
              <a:spcAft>
                <a:spcPts val="0"/>
              </a:spcAft>
              <a:buClr>
                <a:schemeClr val="dk1"/>
              </a:buClr>
              <a:buSzPts val="1350"/>
              <a:buFont typeface="Roboto"/>
              <a:buChar char="-"/>
            </a:pPr>
            <a:r>
              <a:rPr lang="vi" sz="1350">
                <a:solidFill>
                  <a:schemeClr val="dk1"/>
                </a:solidFill>
                <a:highlight>
                  <a:srgbClr val="F7F7F7"/>
                </a:highlight>
                <a:latin typeface="Roboto"/>
                <a:ea typeface="Roboto"/>
                <a:cs typeface="Roboto"/>
                <a:sym typeface="Roboto"/>
              </a:rPr>
              <a:t>Cơ hội của bạn </a:t>
            </a:r>
            <a:endParaRPr sz="1350">
              <a:solidFill>
                <a:schemeClr val="dk1"/>
              </a:solidFill>
              <a:highlight>
                <a:srgbClr val="F7F7F7"/>
              </a:highlight>
              <a:latin typeface="Roboto"/>
              <a:ea typeface="Roboto"/>
              <a:cs typeface="Roboto"/>
              <a:sym typeface="Roboto"/>
            </a:endParaRPr>
          </a:p>
          <a:p>
            <a:pPr indent="-314325" lvl="0" marL="457200" rtl="0" algn="l">
              <a:lnSpc>
                <a:spcPct val="150000"/>
              </a:lnSpc>
              <a:spcBef>
                <a:spcPts val="0"/>
              </a:spcBef>
              <a:spcAft>
                <a:spcPts val="0"/>
              </a:spcAft>
              <a:buClr>
                <a:schemeClr val="dk1"/>
              </a:buClr>
              <a:buSzPts val="1350"/>
              <a:buFont typeface="Roboto"/>
              <a:buChar char="-"/>
            </a:pPr>
            <a:r>
              <a:rPr lang="vi" sz="1350">
                <a:solidFill>
                  <a:schemeClr val="dk1"/>
                </a:solidFill>
                <a:highlight>
                  <a:srgbClr val="F7F7F7"/>
                </a:highlight>
                <a:latin typeface="Roboto"/>
                <a:ea typeface="Roboto"/>
                <a:cs typeface="Roboto"/>
                <a:sym typeface="Roboto"/>
              </a:rPr>
              <a:t>Lịch hẹn </a:t>
            </a:r>
            <a:endParaRPr sz="1350">
              <a:solidFill>
                <a:schemeClr val="dk1"/>
              </a:solidFill>
              <a:highlight>
                <a:srgbClr val="F7F7F7"/>
              </a:highlight>
              <a:latin typeface="Roboto"/>
              <a:ea typeface="Roboto"/>
              <a:cs typeface="Roboto"/>
              <a:sym typeface="Roboto"/>
            </a:endParaRPr>
          </a:p>
          <a:p>
            <a:pPr indent="-314325" lvl="0" marL="457200" rtl="0" algn="l">
              <a:lnSpc>
                <a:spcPct val="150000"/>
              </a:lnSpc>
              <a:spcBef>
                <a:spcPts val="0"/>
              </a:spcBef>
              <a:spcAft>
                <a:spcPts val="0"/>
              </a:spcAft>
              <a:buClr>
                <a:schemeClr val="dk1"/>
              </a:buClr>
              <a:buSzPts val="1350"/>
              <a:buFont typeface="Roboto"/>
              <a:buChar char="-"/>
            </a:pPr>
            <a:r>
              <a:rPr lang="vi" sz="1350">
                <a:solidFill>
                  <a:schemeClr val="dk1"/>
                </a:solidFill>
                <a:highlight>
                  <a:srgbClr val="F7F7F7"/>
                </a:highlight>
                <a:latin typeface="Roboto"/>
                <a:ea typeface="Roboto"/>
                <a:cs typeface="Roboto"/>
                <a:sym typeface="Roboto"/>
              </a:rPr>
              <a:t>Hiển thị theo dạng: List, </a:t>
            </a:r>
            <a:r>
              <a:rPr lang="vi" sz="1350">
                <a:solidFill>
                  <a:schemeClr val="dk1"/>
                </a:solidFill>
                <a:highlight>
                  <a:srgbClr val="F7F7F7"/>
                </a:highlight>
                <a:latin typeface="Roboto"/>
                <a:ea typeface="Roboto"/>
                <a:cs typeface="Roboto"/>
                <a:sym typeface="Roboto"/>
              </a:rPr>
              <a:t>Kaban</a:t>
            </a:r>
            <a:r>
              <a:rPr lang="vi" sz="1350">
                <a:solidFill>
                  <a:schemeClr val="dk1"/>
                </a:solidFill>
                <a:highlight>
                  <a:srgbClr val="F7F7F7"/>
                </a:highlight>
                <a:latin typeface="Roboto"/>
                <a:ea typeface="Roboto"/>
                <a:cs typeface="Roboto"/>
                <a:sym typeface="Roboto"/>
              </a:rPr>
              <a:t>, Pivot, Đồ Thị </a:t>
            </a:r>
            <a:endParaRPr sz="1350">
              <a:solidFill>
                <a:schemeClr val="dk1"/>
              </a:solidFill>
              <a:highlight>
                <a:srgbClr val="F7F7F7"/>
              </a:highlight>
              <a:latin typeface="Roboto"/>
              <a:ea typeface="Roboto"/>
              <a:cs typeface="Roboto"/>
              <a:sym typeface="Roboto"/>
            </a:endParaRPr>
          </a:p>
          <a:p>
            <a:pPr indent="0" lvl="0" marL="0" rtl="0" algn="l">
              <a:lnSpc>
                <a:spcPct val="150000"/>
              </a:lnSpc>
              <a:spcBef>
                <a:spcPts val="0"/>
              </a:spcBef>
              <a:spcAft>
                <a:spcPts val="0"/>
              </a:spcAft>
              <a:buNone/>
            </a:pPr>
            <a:r>
              <a:rPr lang="vi" sz="1350">
                <a:solidFill>
                  <a:schemeClr val="dk1"/>
                </a:solidFill>
                <a:highlight>
                  <a:srgbClr val="F7F7F7"/>
                </a:highlight>
                <a:latin typeface="Roboto"/>
                <a:ea typeface="Roboto"/>
                <a:cs typeface="Roboto"/>
                <a:sym typeface="Roboto"/>
              </a:rPr>
              <a:t> </a:t>
            </a:r>
            <a:r>
              <a:rPr b="1" lang="vi" sz="10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a:p>
            <a:pPr indent="0" lvl="0" marL="0" rtl="0" algn="l">
              <a:lnSpc>
                <a:spcPct val="150000"/>
              </a:lnSpc>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a:p>
            <a:pPr indent="0" lvl="0" marL="0" rtl="0" algn="l">
              <a:spcBef>
                <a:spcPts val="0"/>
              </a:spcBef>
              <a:spcAft>
                <a:spcPts val="0"/>
              </a:spcAft>
              <a:buNone/>
            </a:pPr>
            <a:r>
              <a:t/>
            </a:r>
            <a:endParaRPr sz="1350">
              <a:solidFill>
                <a:schemeClr val="dk1"/>
              </a:solidFill>
              <a:highlight>
                <a:srgbClr val="F7F7F7"/>
              </a:highlight>
              <a:latin typeface="Roboto"/>
              <a:ea typeface="Roboto"/>
              <a:cs typeface="Roboto"/>
              <a:sym typeface="Roboto"/>
            </a:endParaRPr>
          </a:p>
        </p:txBody>
      </p:sp>
      <p:pic>
        <p:nvPicPr>
          <p:cNvPr id="186" name="Google Shape;186;p24"/>
          <p:cNvPicPr preferRelativeResize="0"/>
          <p:nvPr/>
        </p:nvPicPr>
        <p:blipFill>
          <a:blip r:embed="rId3">
            <a:alphaModFix/>
          </a:blip>
          <a:stretch>
            <a:fillRect/>
          </a:stretch>
        </p:blipFill>
        <p:spPr>
          <a:xfrm>
            <a:off x="8414200" y="30625"/>
            <a:ext cx="682550" cy="522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type="title"/>
          </p:nvPr>
        </p:nvSpPr>
        <p:spPr>
          <a:xfrm>
            <a:off x="311700" y="179100"/>
            <a:ext cx="8520600" cy="4944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lang="vi" sz="2600">
                <a:solidFill>
                  <a:srgbClr val="674EA7"/>
                </a:solidFill>
                <a:latin typeface="Oswald SemiBold"/>
                <a:ea typeface="Oswald SemiBold"/>
                <a:cs typeface="Oswald SemiBold"/>
                <a:sym typeface="Oswald SemiBold"/>
              </a:rPr>
              <a:t>1.1 LỊCH HẸN  </a:t>
            </a:r>
            <a:endParaRPr sz="2600">
              <a:latin typeface="Oswald SemiBold"/>
              <a:ea typeface="Oswald SemiBold"/>
              <a:cs typeface="Oswald SemiBold"/>
              <a:sym typeface="Oswald SemiBold"/>
            </a:endParaRPr>
          </a:p>
        </p:txBody>
      </p:sp>
      <p:sp>
        <p:nvSpPr>
          <p:cNvPr id="192" name="Google Shape;192;p25"/>
          <p:cNvSpPr txBox="1"/>
          <p:nvPr/>
        </p:nvSpPr>
        <p:spPr>
          <a:xfrm>
            <a:off x="311875" y="673500"/>
            <a:ext cx="8520600" cy="45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1"/>
                </a:solidFill>
                <a:latin typeface="Roboto"/>
                <a:ea typeface="Roboto"/>
                <a:cs typeface="Roboto"/>
                <a:sym typeface="Roboto"/>
              </a:rPr>
              <a:t>Trên góc trái của thanh công cụ, chọn vào biểu tượng “Home Menu” để chọn tác vụ mà bạn muốn thực hiện.</a:t>
            </a:r>
            <a:endParaRPr sz="1300">
              <a:solidFill>
                <a:schemeClr val="dk1"/>
              </a:solidFill>
              <a:latin typeface="Roboto"/>
              <a:ea typeface="Roboto"/>
              <a:cs typeface="Roboto"/>
              <a:sym typeface="Roboto"/>
            </a:endParaRPr>
          </a:p>
        </p:txBody>
      </p:sp>
      <p:sp>
        <p:nvSpPr>
          <p:cNvPr id="193" name="Google Shape;193;p25"/>
          <p:cNvSpPr/>
          <p:nvPr/>
        </p:nvSpPr>
        <p:spPr>
          <a:xfrm>
            <a:off x="0" y="1275150"/>
            <a:ext cx="361800" cy="150000"/>
          </a:xfrm>
          <a:prstGeom prst="rightArrow">
            <a:avLst>
              <a:gd fmla="val 50000" name="adj1"/>
              <a:gd fmla="val 50000" name="adj2"/>
            </a:avLst>
          </a:prstGeom>
          <a:solidFill>
            <a:schemeClr val="lt1"/>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pic>
        <p:nvPicPr>
          <p:cNvPr id="194" name="Google Shape;194;p25"/>
          <p:cNvPicPr preferRelativeResize="0"/>
          <p:nvPr/>
        </p:nvPicPr>
        <p:blipFill>
          <a:blip r:embed="rId3">
            <a:alphaModFix/>
          </a:blip>
          <a:stretch>
            <a:fillRect/>
          </a:stretch>
        </p:blipFill>
        <p:spPr>
          <a:xfrm>
            <a:off x="408225" y="1221225"/>
            <a:ext cx="3312925" cy="3319200"/>
          </a:xfrm>
          <a:prstGeom prst="rect">
            <a:avLst/>
          </a:prstGeom>
          <a:noFill/>
          <a:ln>
            <a:noFill/>
          </a:ln>
          <a:effectLst>
            <a:outerShdw blurRad="57150" rotWithShape="0" algn="bl" dir="5400000" dist="19050">
              <a:srgbClr val="000000">
                <a:alpha val="50000"/>
              </a:srgbClr>
            </a:outerShdw>
          </a:effectLst>
        </p:spPr>
      </p:pic>
      <p:sp>
        <p:nvSpPr>
          <p:cNvPr id="195" name="Google Shape;195;p25"/>
          <p:cNvSpPr/>
          <p:nvPr/>
        </p:nvSpPr>
        <p:spPr>
          <a:xfrm>
            <a:off x="451175" y="1260600"/>
            <a:ext cx="193500" cy="1791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 name="Google Shape;196;p25"/>
          <p:cNvSpPr/>
          <p:nvPr/>
        </p:nvSpPr>
        <p:spPr>
          <a:xfrm>
            <a:off x="408225" y="1690150"/>
            <a:ext cx="1160100" cy="1500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25"/>
          <p:cNvSpPr txBox="1"/>
          <p:nvPr/>
        </p:nvSpPr>
        <p:spPr>
          <a:xfrm>
            <a:off x="4024875" y="1260600"/>
            <a:ext cx="4690800" cy="3319200"/>
          </a:xfrm>
          <a:prstGeom prst="rect">
            <a:avLst/>
          </a:prstGeom>
          <a:noFill/>
          <a:ln>
            <a:noFill/>
          </a:ln>
        </p:spPr>
        <p:txBody>
          <a:bodyPr anchorCtr="0" anchor="ctr" bIns="91425" lIns="91425" spcFirstLastPara="1" rIns="91425" wrap="square" tIns="91425">
            <a:noAutofit/>
          </a:bodyPr>
          <a:lstStyle/>
          <a:p>
            <a:pPr indent="-311150" lvl="0" marL="457200" rtl="0" algn="l">
              <a:lnSpc>
                <a:spcPct val="150000"/>
              </a:lnSpc>
              <a:spcBef>
                <a:spcPts val="0"/>
              </a:spcBef>
              <a:spcAft>
                <a:spcPts val="0"/>
              </a:spcAft>
              <a:buClr>
                <a:schemeClr val="dk2"/>
              </a:buClr>
              <a:buSzPts val="1300"/>
              <a:buFont typeface="Roboto"/>
              <a:buChar char="-"/>
            </a:pPr>
            <a:r>
              <a:rPr lang="vi" sz="1300">
                <a:solidFill>
                  <a:schemeClr val="dk2"/>
                </a:solidFill>
                <a:latin typeface="Roboto"/>
                <a:ea typeface="Roboto"/>
                <a:cs typeface="Roboto"/>
                <a:sym typeface="Roboto"/>
              </a:rPr>
              <a:t>Bước 1: Chọn vào biểu tượng Home Menu để hiển thị tất cả tác vụ của hệ thống </a:t>
            </a:r>
            <a:endParaRPr sz="1300">
              <a:solidFill>
                <a:schemeClr val="dk2"/>
              </a:solidFill>
              <a:latin typeface="Roboto"/>
              <a:ea typeface="Roboto"/>
              <a:cs typeface="Roboto"/>
              <a:sym typeface="Roboto"/>
            </a:endParaRPr>
          </a:p>
          <a:p>
            <a:pPr indent="0" lvl="0" marL="457200" rtl="0" algn="l">
              <a:lnSpc>
                <a:spcPct val="150000"/>
              </a:lnSpc>
              <a:spcBef>
                <a:spcPts val="0"/>
              </a:spcBef>
              <a:spcAft>
                <a:spcPts val="0"/>
              </a:spcAft>
              <a:buNone/>
            </a:pPr>
            <a:r>
              <a:t/>
            </a:r>
            <a:endParaRPr sz="1300">
              <a:solidFill>
                <a:schemeClr val="dk2"/>
              </a:solidFill>
              <a:latin typeface="Roboto"/>
              <a:ea typeface="Roboto"/>
              <a:cs typeface="Roboto"/>
              <a:sym typeface="Roboto"/>
            </a:endParaRPr>
          </a:p>
          <a:p>
            <a:pPr indent="-311150" lvl="0" marL="457200" rtl="0" algn="l">
              <a:lnSpc>
                <a:spcPct val="150000"/>
              </a:lnSpc>
              <a:spcBef>
                <a:spcPts val="0"/>
              </a:spcBef>
              <a:spcAft>
                <a:spcPts val="0"/>
              </a:spcAft>
              <a:buClr>
                <a:schemeClr val="dk2"/>
              </a:buClr>
              <a:buSzPts val="1300"/>
              <a:buFont typeface="Roboto"/>
              <a:buChar char="-"/>
            </a:pPr>
            <a:r>
              <a:rPr lang="vi" sz="1300">
                <a:solidFill>
                  <a:schemeClr val="dk2"/>
                </a:solidFill>
                <a:latin typeface="Roboto"/>
                <a:ea typeface="Roboto"/>
                <a:cs typeface="Roboto"/>
                <a:sym typeface="Roboto"/>
              </a:rPr>
              <a:t>Bước 2: Chọn “Lịch” để mở tất cả lịch hẹn khách hàng </a:t>
            </a:r>
            <a:endParaRPr sz="1300">
              <a:solidFill>
                <a:schemeClr val="dk2"/>
              </a:solidFill>
              <a:latin typeface="Roboto"/>
              <a:ea typeface="Roboto"/>
              <a:cs typeface="Roboto"/>
              <a:sym typeface="Roboto"/>
            </a:endParaRPr>
          </a:p>
        </p:txBody>
      </p:sp>
      <p:sp>
        <p:nvSpPr>
          <p:cNvPr id="198" name="Google Shape;198;p25"/>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000">
                <a:solidFill>
                  <a:srgbClr val="FF0000"/>
                </a:solidFill>
              </a:rPr>
              <a:t>1</a:t>
            </a:r>
            <a:endParaRPr sz="1000">
              <a:solidFill>
                <a:srgbClr val="FF0000"/>
              </a:solidFill>
            </a:endParaRPr>
          </a:p>
        </p:txBody>
      </p:sp>
      <p:sp>
        <p:nvSpPr>
          <p:cNvPr id="199" name="Google Shape;199;p25"/>
          <p:cNvSpPr txBox="1"/>
          <p:nvPr/>
        </p:nvSpPr>
        <p:spPr>
          <a:xfrm>
            <a:off x="1720700" y="1482250"/>
            <a:ext cx="2487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000">
                <a:solidFill>
                  <a:srgbClr val="FF0000"/>
                </a:solidFill>
              </a:rPr>
              <a:t>2</a:t>
            </a:r>
            <a:endParaRPr sz="1000">
              <a:solidFill>
                <a:srgbClr val="FF0000"/>
              </a:solidFill>
            </a:endParaRPr>
          </a:p>
        </p:txBody>
      </p:sp>
      <p:sp>
        <p:nvSpPr>
          <p:cNvPr id="200" name="Google Shape;200;p25"/>
          <p:cNvSpPr/>
          <p:nvPr/>
        </p:nvSpPr>
        <p:spPr>
          <a:xfrm>
            <a:off x="1672350" y="1718800"/>
            <a:ext cx="361800" cy="92700"/>
          </a:xfrm>
          <a:prstGeom prst="leftArrow">
            <a:avLst>
              <a:gd fmla="val 50000" name="adj1"/>
              <a:gd fmla="val 50000" name="adj2"/>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1" name="Google Shape;201;p25"/>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6"/>
          <p:cNvSpPr txBox="1"/>
          <p:nvPr>
            <p:ph type="title"/>
          </p:nvPr>
        </p:nvSpPr>
        <p:spPr>
          <a:xfrm>
            <a:off x="311700" y="179100"/>
            <a:ext cx="8520600" cy="4944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lang="vi" sz="2600">
                <a:solidFill>
                  <a:srgbClr val="674EA7"/>
                </a:solidFill>
                <a:latin typeface="Oswald SemiBold"/>
                <a:ea typeface="Oswald SemiBold"/>
                <a:cs typeface="Oswald SemiBold"/>
                <a:sym typeface="Oswald SemiBold"/>
              </a:rPr>
              <a:t>Giao diện chính </a:t>
            </a:r>
            <a:endParaRPr sz="2600">
              <a:latin typeface="Oswald SemiBold"/>
              <a:ea typeface="Oswald SemiBold"/>
              <a:cs typeface="Oswald SemiBold"/>
              <a:sym typeface="Oswald SemiBold"/>
            </a:endParaRPr>
          </a:p>
        </p:txBody>
      </p:sp>
      <p:sp>
        <p:nvSpPr>
          <p:cNvPr id="207" name="Google Shape;207;p26"/>
          <p:cNvSpPr txBox="1"/>
          <p:nvPr/>
        </p:nvSpPr>
        <p:spPr>
          <a:xfrm>
            <a:off x="311875" y="673500"/>
            <a:ext cx="8520600" cy="45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1"/>
                </a:solidFill>
                <a:latin typeface="Roboto"/>
                <a:ea typeface="Roboto"/>
                <a:cs typeface="Roboto"/>
                <a:sym typeface="Roboto"/>
              </a:rPr>
              <a:t>Giao diện chính hiển thị tất cả các cuộc hẹn trong phần Lịch hẹn</a:t>
            </a:r>
            <a:endParaRPr sz="1300">
              <a:solidFill>
                <a:schemeClr val="dk1"/>
              </a:solidFill>
              <a:latin typeface="Roboto"/>
              <a:ea typeface="Roboto"/>
              <a:cs typeface="Roboto"/>
              <a:sym typeface="Roboto"/>
            </a:endParaRPr>
          </a:p>
        </p:txBody>
      </p:sp>
      <p:sp>
        <p:nvSpPr>
          <p:cNvPr id="208" name="Google Shape;208;p26"/>
          <p:cNvSpPr txBox="1"/>
          <p:nvPr/>
        </p:nvSpPr>
        <p:spPr>
          <a:xfrm>
            <a:off x="4003375" y="1221225"/>
            <a:ext cx="4690800" cy="33192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t/>
            </a:r>
            <a:endParaRPr>
              <a:solidFill>
                <a:schemeClr val="dk2"/>
              </a:solidFill>
            </a:endParaRPr>
          </a:p>
        </p:txBody>
      </p:sp>
      <p:sp>
        <p:nvSpPr>
          <p:cNvPr id="209" name="Google Shape;209;p26"/>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pic>
        <p:nvPicPr>
          <p:cNvPr id="210" name="Google Shape;210;p26"/>
          <p:cNvPicPr preferRelativeResize="0"/>
          <p:nvPr/>
        </p:nvPicPr>
        <p:blipFill>
          <a:blip r:embed="rId3">
            <a:alphaModFix/>
          </a:blip>
          <a:stretch>
            <a:fillRect/>
          </a:stretch>
        </p:blipFill>
        <p:spPr>
          <a:xfrm>
            <a:off x="728700" y="1060325"/>
            <a:ext cx="7686598" cy="3641000"/>
          </a:xfrm>
          <a:prstGeom prst="rect">
            <a:avLst/>
          </a:prstGeom>
          <a:noFill/>
          <a:ln cap="flat" cmpd="sng" w="9525">
            <a:solidFill>
              <a:schemeClr val="accent2"/>
            </a:solidFill>
            <a:prstDash val="solid"/>
            <a:round/>
            <a:headEnd len="sm" w="sm" type="none"/>
            <a:tailEnd len="sm" w="sm" type="none"/>
          </a:ln>
        </p:spPr>
      </p:pic>
      <p:pic>
        <p:nvPicPr>
          <p:cNvPr id="211" name="Google Shape;211;p26"/>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7"/>
          <p:cNvSpPr txBox="1"/>
          <p:nvPr>
            <p:ph type="title"/>
          </p:nvPr>
        </p:nvSpPr>
        <p:spPr>
          <a:xfrm>
            <a:off x="287363" y="178675"/>
            <a:ext cx="8520600" cy="4944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lang="vi" sz="2600">
                <a:solidFill>
                  <a:srgbClr val="674EA7"/>
                </a:solidFill>
                <a:latin typeface="Oswald SemiBold"/>
                <a:ea typeface="Oswald SemiBold"/>
                <a:cs typeface="Oswald SemiBold"/>
                <a:sym typeface="Oswald SemiBold"/>
              </a:rPr>
              <a:t>Các thao tác</a:t>
            </a:r>
            <a:r>
              <a:rPr lang="vi" sz="2600">
                <a:solidFill>
                  <a:srgbClr val="674EA7"/>
                </a:solidFill>
                <a:latin typeface="Oswald SemiBold"/>
                <a:ea typeface="Oswald SemiBold"/>
                <a:cs typeface="Oswald SemiBold"/>
                <a:sym typeface="Oswald SemiBold"/>
              </a:rPr>
              <a:t> </a:t>
            </a:r>
            <a:endParaRPr sz="2600">
              <a:latin typeface="Oswald SemiBold"/>
              <a:ea typeface="Oswald SemiBold"/>
              <a:cs typeface="Oswald SemiBold"/>
              <a:sym typeface="Oswald SemiBold"/>
            </a:endParaRPr>
          </a:p>
        </p:txBody>
      </p:sp>
      <p:sp>
        <p:nvSpPr>
          <p:cNvPr id="217" name="Google Shape;217;p27"/>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pic>
        <p:nvPicPr>
          <p:cNvPr id="218" name="Google Shape;218;p27"/>
          <p:cNvPicPr preferRelativeResize="0"/>
          <p:nvPr/>
        </p:nvPicPr>
        <p:blipFill>
          <a:blip r:embed="rId3">
            <a:alphaModFix/>
          </a:blip>
          <a:stretch>
            <a:fillRect/>
          </a:stretch>
        </p:blipFill>
        <p:spPr>
          <a:xfrm>
            <a:off x="311700" y="760775"/>
            <a:ext cx="3063175" cy="727275"/>
          </a:xfrm>
          <a:prstGeom prst="rect">
            <a:avLst/>
          </a:prstGeom>
          <a:noFill/>
          <a:ln>
            <a:noFill/>
          </a:ln>
          <a:effectLst>
            <a:outerShdw blurRad="57150" rotWithShape="0" algn="bl" dir="5400000" dist="19050">
              <a:srgbClr val="000000">
                <a:alpha val="50000"/>
              </a:srgbClr>
            </a:outerShdw>
          </a:effectLst>
        </p:spPr>
      </p:pic>
      <p:sp>
        <p:nvSpPr>
          <p:cNvPr id="219" name="Google Shape;219;p27"/>
          <p:cNvSpPr/>
          <p:nvPr/>
        </p:nvSpPr>
        <p:spPr>
          <a:xfrm>
            <a:off x="393900" y="1038450"/>
            <a:ext cx="1597200" cy="17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7"/>
          <p:cNvSpPr/>
          <p:nvPr/>
        </p:nvSpPr>
        <p:spPr>
          <a:xfrm>
            <a:off x="393900" y="1210475"/>
            <a:ext cx="356100" cy="2580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27"/>
          <p:cNvSpPr/>
          <p:nvPr/>
        </p:nvSpPr>
        <p:spPr>
          <a:xfrm>
            <a:off x="750000" y="1210475"/>
            <a:ext cx="1355400" cy="2580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27"/>
          <p:cNvSpPr txBox="1"/>
          <p:nvPr/>
        </p:nvSpPr>
        <p:spPr>
          <a:xfrm>
            <a:off x="2293525" y="10385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223" name="Google Shape;223;p27"/>
          <p:cNvSpPr txBox="1"/>
          <p:nvPr/>
        </p:nvSpPr>
        <p:spPr>
          <a:xfrm>
            <a:off x="35700" y="12355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cxnSp>
        <p:nvCxnSpPr>
          <p:cNvPr id="224" name="Google Shape;224;p27"/>
          <p:cNvCxnSpPr>
            <a:stCxn id="221" idx="3"/>
          </p:cNvCxnSpPr>
          <p:nvPr/>
        </p:nvCxnSpPr>
        <p:spPr>
          <a:xfrm flipH="1" rot="10800000">
            <a:off x="2105400" y="1339175"/>
            <a:ext cx="387000" cy="300"/>
          </a:xfrm>
          <a:prstGeom prst="straightConnector1">
            <a:avLst/>
          </a:prstGeom>
          <a:noFill/>
          <a:ln cap="flat" cmpd="sng" w="9525">
            <a:solidFill>
              <a:srgbClr val="FF0000"/>
            </a:solidFill>
            <a:prstDash val="solid"/>
            <a:round/>
            <a:headEnd len="med" w="med" type="none"/>
            <a:tailEnd len="med" w="med" type="triangle"/>
          </a:ln>
        </p:spPr>
      </p:cxnSp>
      <p:sp>
        <p:nvSpPr>
          <p:cNvPr id="225" name="Google Shape;225;p27"/>
          <p:cNvSpPr txBox="1"/>
          <p:nvPr/>
        </p:nvSpPr>
        <p:spPr>
          <a:xfrm>
            <a:off x="2530075" y="12854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p:txBody>
      </p:sp>
      <p:sp>
        <p:nvSpPr>
          <p:cNvPr id="226" name="Google Shape;226;p27"/>
          <p:cNvSpPr txBox="1"/>
          <p:nvPr/>
        </p:nvSpPr>
        <p:spPr>
          <a:xfrm>
            <a:off x="3738400" y="540875"/>
            <a:ext cx="412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227" name="Google Shape;227;p27"/>
          <p:cNvSpPr txBox="1"/>
          <p:nvPr/>
        </p:nvSpPr>
        <p:spPr>
          <a:xfrm>
            <a:off x="3946050" y="601575"/>
            <a:ext cx="4834200" cy="1117200"/>
          </a:xfrm>
          <a:prstGeom prst="rect">
            <a:avLst/>
          </a:prstGeom>
          <a:noFill/>
          <a:ln>
            <a:noFill/>
          </a:ln>
        </p:spPr>
        <p:txBody>
          <a:bodyPr anchorCtr="0" anchor="t" bIns="91425" lIns="91425" spcFirstLastPara="1" rIns="91425" wrap="square" tIns="91425">
            <a:noAutofit/>
          </a:bodyPr>
          <a:lstStyle/>
          <a:p>
            <a:pPr indent="-311150" lvl="0" marL="457200" rtl="0" algn="l">
              <a:lnSpc>
                <a:spcPct val="150000"/>
              </a:lnSpc>
              <a:spcBef>
                <a:spcPts val="0"/>
              </a:spcBef>
              <a:spcAft>
                <a:spcPts val="0"/>
              </a:spcAft>
              <a:buSzPts val="1300"/>
              <a:buFont typeface="Roboto"/>
              <a:buAutoNum type="arabicPeriod"/>
            </a:pPr>
            <a:r>
              <a:rPr lang="vi" sz="1300">
                <a:latin typeface="Roboto"/>
                <a:ea typeface="Roboto"/>
                <a:cs typeface="Roboto"/>
                <a:sym typeface="Roboto"/>
              </a:rPr>
              <a:t>Hiển thị khoảng thời gian để xem lịch hẹn</a:t>
            </a:r>
            <a:endParaRPr sz="1300">
              <a:latin typeface="Roboto"/>
              <a:ea typeface="Roboto"/>
              <a:cs typeface="Roboto"/>
              <a:sym typeface="Roboto"/>
            </a:endParaRPr>
          </a:p>
          <a:p>
            <a:pPr indent="-311150" lvl="0" marL="457200" rtl="0" algn="l">
              <a:lnSpc>
                <a:spcPct val="150000"/>
              </a:lnSpc>
              <a:spcBef>
                <a:spcPts val="0"/>
              </a:spcBef>
              <a:spcAft>
                <a:spcPts val="0"/>
              </a:spcAft>
              <a:buSzPts val="1300"/>
              <a:buFont typeface="Roboto"/>
              <a:buAutoNum type="arabicPeriod"/>
            </a:pPr>
            <a:r>
              <a:rPr lang="vi" sz="1300">
                <a:latin typeface="Roboto"/>
                <a:ea typeface="Roboto"/>
                <a:cs typeface="Roboto"/>
                <a:sym typeface="Roboto"/>
              </a:rPr>
              <a:t>Chọn “Thêm” để thêm một cuộc hẹn mới </a:t>
            </a:r>
            <a:endParaRPr sz="1300">
              <a:latin typeface="Roboto"/>
              <a:ea typeface="Roboto"/>
              <a:cs typeface="Roboto"/>
              <a:sym typeface="Roboto"/>
            </a:endParaRPr>
          </a:p>
          <a:p>
            <a:pPr indent="-311150" lvl="0" marL="457200" rtl="0" algn="l">
              <a:lnSpc>
                <a:spcPct val="150000"/>
              </a:lnSpc>
              <a:spcBef>
                <a:spcPts val="0"/>
              </a:spcBef>
              <a:spcAft>
                <a:spcPts val="0"/>
              </a:spcAft>
              <a:buSzPts val="1300"/>
              <a:buFont typeface="Roboto"/>
              <a:buAutoNum type="arabicPeriod"/>
            </a:pPr>
            <a:r>
              <a:rPr lang="vi" sz="1300">
                <a:latin typeface="Roboto"/>
                <a:ea typeface="Roboto"/>
                <a:cs typeface="Roboto"/>
                <a:sym typeface="Roboto"/>
              </a:rPr>
              <a:t>Chọn thời gian có thể xem lịch </a:t>
            </a:r>
            <a:endParaRPr sz="1300">
              <a:latin typeface="Roboto"/>
              <a:ea typeface="Roboto"/>
              <a:cs typeface="Roboto"/>
              <a:sym typeface="Roboto"/>
            </a:endParaRPr>
          </a:p>
        </p:txBody>
      </p:sp>
      <p:sp>
        <p:nvSpPr>
          <p:cNvPr id="228" name="Google Shape;228;p27"/>
          <p:cNvSpPr txBox="1"/>
          <p:nvPr/>
        </p:nvSpPr>
        <p:spPr>
          <a:xfrm>
            <a:off x="291600" y="1611975"/>
            <a:ext cx="37476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800">
                <a:solidFill>
                  <a:srgbClr val="674EA7"/>
                </a:solidFill>
                <a:latin typeface="Oswald"/>
                <a:ea typeface="Oswald"/>
                <a:cs typeface="Oswald"/>
                <a:sym typeface="Oswald"/>
              </a:rPr>
              <a:t>Thao tác “Thêm” cuộc hẹn mới </a:t>
            </a:r>
            <a:endParaRPr sz="1800">
              <a:solidFill>
                <a:srgbClr val="674EA7"/>
              </a:solidFill>
              <a:latin typeface="Oswald"/>
              <a:ea typeface="Oswald"/>
              <a:cs typeface="Oswald"/>
              <a:sym typeface="Oswald"/>
            </a:endParaRPr>
          </a:p>
          <a:p>
            <a:pPr indent="0" lvl="0" marL="0" rtl="0" algn="l">
              <a:spcBef>
                <a:spcPts val="0"/>
              </a:spcBef>
              <a:spcAft>
                <a:spcPts val="0"/>
              </a:spcAft>
              <a:buNone/>
            </a:pPr>
            <a:r>
              <a:t/>
            </a:r>
            <a:endParaRPr sz="1800">
              <a:solidFill>
                <a:srgbClr val="674EA7"/>
              </a:solidFill>
            </a:endParaRPr>
          </a:p>
        </p:txBody>
      </p:sp>
      <p:pic>
        <p:nvPicPr>
          <p:cNvPr id="229" name="Google Shape;229;p27"/>
          <p:cNvPicPr preferRelativeResize="0"/>
          <p:nvPr/>
        </p:nvPicPr>
        <p:blipFill>
          <a:blip r:embed="rId4">
            <a:alphaModFix/>
          </a:blip>
          <a:stretch>
            <a:fillRect/>
          </a:stretch>
        </p:blipFill>
        <p:spPr>
          <a:xfrm>
            <a:off x="229200" y="2458575"/>
            <a:ext cx="8636927" cy="2490800"/>
          </a:xfrm>
          <a:prstGeom prst="rect">
            <a:avLst/>
          </a:prstGeom>
          <a:noFill/>
          <a:ln>
            <a:noFill/>
          </a:ln>
          <a:effectLst>
            <a:outerShdw blurRad="57150" rotWithShape="0" algn="bl" dir="5400000" dist="19050">
              <a:srgbClr val="000000">
                <a:alpha val="50000"/>
              </a:srgbClr>
            </a:outerShdw>
          </a:effectLst>
        </p:spPr>
      </p:pic>
      <p:cxnSp>
        <p:nvCxnSpPr>
          <p:cNvPr id="230" name="Google Shape;230;p27"/>
          <p:cNvCxnSpPr>
            <a:endCxn id="222" idx="1"/>
          </p:cNvCxnSpPr>
          <p:nvPr/>
        </p:nvCxnSpPr>
        <p:spPr>
          <a:xfrm>
            <a:off x="1990825" y="1142525"/>
            <a:ext cx="302700" cy="0"/>
          </a:xfrm>
          <a:prstGeom prst="straightConnector1">
            <a:avLst/>
          </a:prstGeom>
          <a:noFill/>
          <a:ln cap="flat" cmpd="sng" w="9525">
            <a:solidFill>
              <a:srgbClr val="FF0000"/>
            </a:solidFill>
            <a:prstDash val="solid"/>
            <a:round/>
            <a:headEnd len="med" w="med" type="none"/>
            <a:tailEnd len="med" w="med" type="triangle"/>
          </a:ln>
        </p:spPr>
      </p:cxnSp>
      <p:cxnSp>
        <p:nvCxnSpPr>
          <p:cNvPr id="231" name="Google Shape;231;p27"/>
          <p:cNvCxnSpPr>
            <a:stCxn id="223" idx="3"/>
            <a:endCxn id="220" idx="1"/>
          </p:cNvCxnSpPr>
          <p:nvPr/>
        </p:nvCxnSpPr>
        <p:spPr>
          <a:xfrm>
            <a:off x="291600" y="1339475"/>
            <a:ext cx="102300" cy="0"/>
          </a:xfrm>
          <a:prstGeom prst="straightConnector1">
            <a:avLst/>
          </a:prstGeom>
          <a:noFill/>
          <a:ln cap="flat" cmpd="sng" w="9525">
            <a:solidFill>
              <a:srgbClr val="FF0000"/>
            </a:solidFill>
            <a:prstDash val="solid"/>
            <a:round/>
            <a:headEnd len="med" w="med" type="none"/>
            <a:tailEnd len="med" w="med" type="none"/>
          </a:ln>
        </p:spPr>
      </p:cxnSp>
      <p:sp>
        <p:nvSpPr>
          <p:cNvPr id="232" name="Google Shape;232;p27"/>
          <p:cNvSpPr txBox="1"/>
          <p:nvPr/>
        </p:nvSpPr>
        <p:spPr>
          <a:xfrm>
            <a:off x="291600" y="2073675"/>
            <a:ext cx="85206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Giao diện thêm cuộc hẹn mới </a:t>
            </a:r>
            <a:endParaRPr sz="1300">
              <a:solidFill>
                <a:schemeClr val="dk1"/>
              </a:solidFill>
              <a:latin typeface="Roboto"/>
              <a:ea typeface="Roboto"/>
              <a:cs typeface="Roboto"/>
              <a:sym typeface="Roboto"/>
            </a:endParaRPr>
          </a:p>
        </p:txBody>
      </p:sp>
      <p:pic>
        <p:nvPicPr>
          <p:cNvPr id="233" name="Google Shape;233;p27"/>
          <p:cNvPicPr preferRelativeResize="0"/>
          <p:nvPr/>
        </p:nvPicPr>
        <p:blipFill>
          <a:blip r:embed="rId5">
            <a:alphaModFix/>
          </a:blip>
          <a:stretch>
            <a:fillRect/>
          </a:stretch>
        </p:blipFill>
        <p:spPr>
          <a:xfrm>
            <a:off x="8414200" y="30625"/>
            <a:ext cx="682550" cy="5224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8"/>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lang="vi" sz="2600">
                <a:solidFill>
                  <a:srgbClr val="674EA7"/>
                </a:solidFill>
                <a:latin typeface="Oswald SemiBold"/>
                <a:ea typeface="Oswald SemiBold"/>
                <a:cs typeface="Oswald SemiBold"/>
                <a:sym typeface="Oswald SemiBold"/>
              </a:rPr>
              <a:t>Thao tác “Thêm” cuộc hẹn</a:t>
            </a:r>
            <a:endParaRPr sz="2600">
              <a:latin typeface="Oswald SemiBold"/>
              <a:ea typeface="Oswald SemiBold"/>
              <a:cs typeface="Oswald SemiBold"/>
              <a:sym typeface="Oswald SemiBold"/>
            </a:endParaRPr>
          </a:p>
        </p:txBody>
      </p:sp>
      <p:sp>
        <p:nvSpPr>
          <p:cNvPr id="239" name="Google Shape;239;p28"/>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sp>
        <p:nvSpPr>
          <p:cNvPr id="240" name="Google Shape;240;p28"/>
          <p:cNvSpPr txBox="1"/>
          <p:nvPr/>
        </p:nvSpPr>
        <p:spPr>
          <a:xfrm>
            <a:off x="3752725" y="591075"/>
            <a:ext cx="412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241" name="Google Shape;241;p28"/>
          <p:cNvPicPr preferRelativeResize="0"/>
          <p:nvPr/>
        </p:nvPicPr>
        <p:blipFill>
          <a:blip r:embed="rId3">
            <a:alphaModFix/>
          </a:blip>
          <a:stretch>
            <a:fillRect/>
          </a:stretch>
        </p:blipFill>
        <p:spPr>
          <a:xfrm>
            <a:off x="308276" y="668825"/>
            <a:ext cx="5702150" cy="2766299"/>
          </a:xfrm>
          <a:prstGeom prst="rect">
            <a:avLst/>
          </a:prstGeom>
          <a:noFill/>
          <a:ln>
            <a:noFill/>
          </a:ln>
        </p:spPr>
      </p:pic>
      <p:sp>
        <p:nvSpPr>
          <p:cNvPr id="242" name="Google Shape;242;p28"/>
          <p:cNvSpPr/>
          <p:nvPr/>
        </p:nvSpPr>
        <p:spPr>
          <a:xfrm>
            <a:off x="5278138" y="880875"/>
            <a:ext cx="458400" cy="494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28"/>
          <p:cNvSpPr/>
          <p:nvPr/>
        </p:nvSpPr>
        <p:spPr>
          <a:xfrm>
            <a:off x="5736538" y="880875"/>
            <a:ext cx="270300" cy="207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28"/>
          <p:cNvSpPr/>
          <p:nvPr/>
        </p:nvSpPr>
        <p:spPr>
          <a:xfrm>
            <a:off x="458350" y="1394725"/>
            <a:ext cx="2850300" cy="171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 name="Google Shape;245;p28"/>
          <p:cNvSpPr/>
          <p:nvPr/>
        </p:nvSpPr>
        <p:spPr>
          <a:xfrm>
            <a:off x="458350" y="1674077"/>
            <a:ext cx="2850300" cy="171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 name="Google Shape;246;p28"/>
          <p:cNvSpPr/>
          <p:nvPr/>
        </p:nvSpPr>
        <p:spPr>
          <a:xfrm>
            <a:off x="458350" y="1906700"/>
            <a:ext cx="601500" cy="1410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28"/>
          <p:cNvSpPr/>
          <p:nvPr/>
        </p:nvSpPr>
        <p:spPr>
          <a:xfrm>
            <a:off x="1059775" y="1906700"/>
            <a:ext cx="365400" cy="1410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 name="Google Shape;248;p28"/>
          <p:cNvSpPr txBox="1"/>
          <p:nvPr/>
        </p:nvSpPr>
        <p:spPr>
          <a:xfrm>
            <a:off x="5022250" y="8808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249" name="Google Shape;249;p28"/>
          <p:cNvSpPr txBox="1"/>
          <p:nvPr/>
        </p:nvSpPr>
        <p:spPr>
          <a:xfrm>
            <a:off x="6089500" y="880875"/>
            <a:ext cx="2703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sp>
        <p:nvSpPr>
          <p:cNvPr id="250" name="Google Shape;250;p28"/>
          <p:cNvSpPr txBox="1"/>
          <p:nvPr/>
        </p:nvSpPr>
        <p:spPr>
          <a:xfrm>
            <a:off x="48950" y="13584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p:txBody>
      </p:sp>
      <p:sp>
        <p:nvSpPr>
          <p:cNvPr id="251" name="Google Shape;251;p28"/>
          <p:cNvSpPr txBox="1"/>
          <p:nvPr/>
        </p:nvSpPr>
        <p:spPr>
          <a:xfrm>
            <a:off x="48950" y="16288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p:txBody>
      </p:sp>
      <p:sp>
        <p:nvSpPr>
          <p:cNvPr id="252" name="Google Shape;252;p28"/>
          <p:cNvSpPr txBox="1"/>
          <p:nvPr/>
        </p:nvSpPr>
        <p:spPr>
          <a:xfrm>
            <a:off x="48950" y="187325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p:txBody>
      </p:sp>
      <p:cxnSp>
        <p:nvCxnSpPr>
          <p:cNvPr id="253" name="Google Shape;253;p28"/>
          <p:cNvCxnSpPr>
            <a:stCxn id="248" idx="3"/>
            <a:endCxn id="248" idx="3"/>
          </p:cNvCxnSpPr>
          <p:nvPr/>
        </p:nvCxnSpPr>
        <p:spPr>
          <a:xfrm>
            <a:off x="5278150"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254" name="Google Shape;254;p28"/>
          <p:cNvCxnSpPr>
            <a:stCxn id="248" idx="3"/>
            <a:endCxn id="248" idx="3"/>
          </p:cNvCxnSpPr>
          <p:nvPr/>
        </p:nvCxnSpPr>
        <p:spPr>
          <a:xfrm>
            <a:off x="5278150"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255" name="Google Shape;255;p28"/>
          <p:cNvCxnSpPr>
            <a:stCxn id="248" idx="3"/>
            <a:endCxn id="248" idx="3"/>
          </p:cNvCxnSpPr>
          <p:nvPr/>
        </p:nvCxnSpPr>
        <p:spPr>
          <a:xfrm>
            <a:off x="5278150" y="984825"/>
            <a:ext cx="0" cy="0"/>
          </a:xfrm>
          <a:prstGeom prst="straightConnector1">
            <a:avLst/>
          </a:prstGeom>
          <a:noFill/>
          <a:ln cap="flat" cmpd="sng" w="9525">
            <a:solidFill>
              <a:schemeClr val="dk2"/>
            </a:solidFill>
            <a:prstDash val="solid"/>
            <a:round/>
            <a:headEnd len="med" w="med" type="none"/>
            <a:tailEnd len="med" w="med" type="none"/>
          </a:ln>
        </p:spPr>
      </p:cxnSp>
      <p:sp>
        <p:nvSpPr>
          <p:cNvPr id="256" name="Google Shape;256;p28"/>
          <p:cNvSpPr txBox="1"/>
          <p:nvPr/>
        </p:nvSpPr>
        <p:spPr>
          <a:xfrm>
            <a:off x="1582725" y="187442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p:txBody>
      </p:sp>
      <p:cxnSp>
        <p:nvCxnSpPr>
          <p:cNvPr id="257" name="Google Shape;257;p28"/>
          <p:cNvCxnSpPr>
            <a:endCxn id="256" idx="1"/>
          </p:cNvCxnSpPr>
          <p:nvPr/>
        </p:nvCxnSpPr>
        <p:spPr>
          <a:xfrm>
            <a:off x="1432425" y="1978375"/>
            <a:ext cx="150300" cy="0"/>
          </a:xfrm>
          <a:prstGeom prst="straightConnector1">
            <a:avLst/>
          </a:prstGeom>
          <a:noFill/>
          <a:ln cap="flat" cmpd="sng" w="9525">
            <a:solidFill>
              <a:srgbClr val="FF0000"/>
            </a:solidFill>
            <a:prstDash val="solid"/>
            <a:round/>
            <a:headEnd len="med" w="med" type="none"/>
            <a:tailEnd len="med" w="med" type="none"/>
          </a:ln>
        </p:spPr>
      </p:cxnSp>
      <p:sp>
        <p:nvSpPr>
          <p:cNvPr id="258" name="Google Shape;258;p28"/>
          <p:cNvSpPr txBox="1"/>
          <p:nvPr/>
        </p:nvSpPr>
        <p:spPr>
          <a:xfrm>
            <a:off x="6013850" y="1153250"/>
            <a:ext cx="3017100" cy="2281800"/>
          </a:xfrm>
          <a:prstGeom prst="rect">
            <a:avLst/>
          </a:prstGeom>
          <a:noFill/>
          <a:ln>
            <a:noFill/>
          </a:ln>
        </p:spPr>
        <p:txBody>
          <a:bodyPr anchorCtr="0" anchor="t" bIns="91425" lIns="91425" spcFirstLastPara="1" rIns="91425" wrap="square" tIns="91425">
            <a:noAutofit/>
          </a:bodyPr>
          <a:lstStyle/>
          <a:p>
            <a:pPr indent="-153499" lvl="0" marL="269999" rtl="0" algn="l">
              <a:lnSpc>
                <a:spcPct val="160000"/>
              </a:lnSpc>
              <a:spcBef>
                <a:spcPts val="0"/>
              </a:spcBef>
              <a:spcAft>
                <a:spcPts val="0"/>
              </a:spcAft>
              <a:buClr>
                <a:schemeClr val="dk1"/>
              </a:buClr>
              <a:buSzPts val="1000"/>
              <a:buAutoNum type="arabicPeriod"/>
            </a:pPr>
            <a:r>
              <a:rPr lang="vi" sz="1000">
                <a:solidFill>
                  <a:schemeClr val="dk1"/>
                </a:solidFill>
                <a:latin typeface="Roboto"/>
                <a:ea typeface="Roboto"/>
                <a:cs typeface="Roboto"/>
                <a:sym typeface="Roboto"/>
              </a:rPr>
              <a:t>Người dùng có thể thực hiện </a:t>
            </a:r>
            <a:r>
              <a:rPr b="1" lang="vi" sz="1000">
                <a:solidFill>
                  <a:schemeClr val="dk1"/>
                </a:solidFill>
                <a:latin typeface="Roboto"/>
                <a:ea typeface="Roboto"/>
                <a:cs typeface="Roboto"/>
                <a:sym typeface="Roboto"/>
              </a:rPr>
              <a:t>lưu trữ</a:t>
            </a:r>
            <a:r>
              <a:rPr lang="vi" sz="1000">
                <a:solidFill>
                  <a:schemeClr val="dk1"/>
                </a:solidFill>
                <a:latin typeface="Roboto"/>
                <a:ea typeface="Roboto"/>
                <a:cs typeface="Roboto"/>
                <a:sym typeface="Roboto"/>
              </a:rPr>
              <a:t> lại cuộc hẹn hoặc </a:t>
            </a:r>
            <a:r>
              <a:rPr b="1" lang="vi" sz="1000">
                <a:solidFill>
                  <a:schemeClr val="dk1"/>
                </a:solidFill>
                <a:latin typeface="Roboto"/>
                <a:ea typeface="Roboto"/>
                <a:cs typeface="Roboto"/>
                <a:sym typeface="Roboto"/>
              </a:rPr>
              <a:t>nhân bản</a:t>
            </a:r>
            <a:r>
              <a:rPr lang="vi" sz="1000">
                <a:solidFill>
                  <a:schemeClr val="dk1"/>
                </a:solidFill>
                <a:latin typeface="Roboto"/>
                <a:ea typeface="Roboto"/>
                <a:cs typeface="Roboto"/>
                <a:sym typeface="Roboto"/>
              </a:rPr>
              <a:t> ra một cuộc hẹn khác.</a:t>
            </a:r>
            <a:endParaRPr sz="1000">
              <a:solidFill>
                <a:schemeClr val="dk1"/>
              </a:solidFill>
              <a:latin typeface="Roboto"/>
              <a:ea typeface="Roboto"/>
              <a:cs typeface="Roboto"/>
              <a:sym typeface="Roboto"/>
            </a:endParaRPr>
          </a:p>
          <a:p>
            <a:pPr indent="-153499" lvl="0" marL="269999" marR="0" rtl="0" algn="l">
              <a:lnSpc>
                <a:spcPct val="160000"/>
              </a:lnSpc>
              <a:spcBef>
                <a:spcPts val="0"/>
              </a:spcBef>
              <a:spcAft>
                <a:spcPts val="0"/>
              </a:spcAft>
              <a:buClr>
                <a:schemeClr val="dk1"/>
              </a:buClr>
              <a:buSzPts val="1000"/>
              <a:buAutoNum type="arabicPeriod"/>
            </a:pPr>
            <a:r>
              <a:rPr lang="vi" sz="1000">
                <a:solidFill>
                  <a:schemeClr val="dk1"/>
                </a:solidFill>
                <a:latin typeface="Roboto"/>
                <a:ea typeface="Roboto"/>
                <a:cs typeface="Roboto"/>
                <a:sym typeface="Roboto"/>
              </a:rPr>
              <a:t>Người dùng nhấn “</a:t>
            </a:r>
            <a:r>
              <a:rPr b="1" lang="vi" sz="1000">
                <a:solidFill>
                  <a:schemeClr val="dk1"/>
                </a:solidFill>
                <a:latin typeface="Roboto"/>
                <a:ea typeface="Roboto"/>
                <a:cs typeface="Roboto"/>
                <a:sym typeface="Roboto"/>
              </a:rPr>
              <a:t>Tạo</a:t>
            </a:r>
            <a:r>
              <a:rPr lang="vi" sz="1000">
                <a:solidFill>
                  <a:schemeClr val="dk1"/>
                </a:solidFill>
                <a:latin typeface="Roboto"/>
                <a:ea typeface="Roboto"/>
                <a:cs typeface="Roboto"/>
                <a:sym typeface="Roboto"/>
              </a:rPr>
              <a:t>” để tạo một cuộc hẹn hoàn toàn mới.</a:t>
            </a:r>
            <a:endParaRPr sz="1000">
              <a:solidFill>
                <a:schemeClr val="dk1"/>
              </a:solidFill>
              <a:latin typeface="Roboto"/>
              <a:ea typeface="Roboto"/>
              <a:cs typeface="Roboto"/>
              <a:sym typeface="Roboto"/>
            </a:endParaRPr>
          </a:p>
          <a:p>
            <a:pPr indent="-153499" lvl="0" marL="269999" rtl="0" algn="l">
              <a:lnSpc>
                <a:spcPct val="160000"/>
              </a:lnSpc>
              <a:spcBef>
                <a:spcPts val="0"/>
              </a:spcBef>
              <a:spcAft>
                <a:spcPts val="0"/>
              </a:spcAft>
              <a:buClr>
                <a:schemeClr val="dk1"/>
              </a:buClr>
              <a:buSzPts val="1000"/>
              <a:buFont typeface="Roboto"/>
              <a:buAutoNum type="arabicPeriod"/>
            </a:pPr>
            <a:r>
              <a:rPr lang="vi" sz="1000">
                <a:solidFill>
                  <a:schemeClr val="dk1"/>
                </a:solidFill>
                <a:latin typeface="Roboto"/>
                <a:ea typeface="Roboto"/>
                <a:cs typeface="Roboto"/>
                <a:sym typeface="Roboto"/>
              </a:rPr>
              <a:t>Người dùng có thể đặt chủ đề cho cuộc hẹn.</a:t>
            </a:r>
            <a:endParaRPr sz="1000">
              <a:solidFill>
                <a:schemeClr val="dk1"/>
              </a:solidFill>
              <a:latin typeface="Roboto"/>
              <a:ea typeface="Roboto"/>
              <a:cs typeface="Roboto"/>
              <a:sym typeface="Roboto"/>
            </a:endParaRPr>
          </a:p>
          <a:p>
            <a:pPr indent="-153499" lvl="0" marL="269999" rtl="0" algn="l">
              <a:lnSpc>
                <a:spcPct val="160000"/>
              </a:lnSpc>
              <a:spcBef>
                <a:spcPts val="0"/>
              </a:spcBef>
              <a:spcAft>
                <a:spcPts val="0"/>
              </a:spcAft>
              <a:buClr>
                <a:schemeClr val="dk1"/>
              </a:buClr>
              <a:buSzPts val="1000"/>
              <a:buAutoNum type="arabicPeriod"/>
            </a:pPr>
            <a:r>
              <a:rPr lang="vi" sz="1000">
                <a:solidFill>
                  <a:schemeClr val="dk1"/>
                </a:solidFill>
                <a:latin typeface="Roboto"/>
                <a:ea typeface="Roboto"/>
                <a:cs typeface="Roboto"/>
                <a:sym typeface="Roboto"/>
              </a:rPr>
              <a:t>Người dùng có thể chọn người tham dự vào cuộc hẹn và gửi lời mời tham dự thông qua </a:t>
            </a:r>
            <a:r>
              <a:rPr b="1" lang="vi" sz="1000">
                <a:solidFill>
                  <a:schemeClr val="dk1"/>
                </a:solidFill>
                <a:latin typeface="Roboto"/>
                <a:ea typeface="Roboto"/>
                <a:cs typeface="Roboto"/>
                <a:sym typeface="Roboto"/>
              </a:rPr>
              <a:t>EMAIL </a:t>
            </a:r>
            <a:r>
              <a:rPr lang="vi" sz="1000">
                <a:solidFill>
                  <a:schemeClr val="dk1"/>
                </a:solidFill>
                <a:latin typeface="Roboto"/>
                <a:ea typeface="Roboto"/>
                <a:cs typeface="Roboto"/>
                <a:sym typeface="Roboto"/>
              </a:rPr>
              <a:t>và </a:t>
            </a:r>
            <a:r>
              <a:rPr b="1" lang="vi" sz="1000">
                <a:solidFill>
                  <a:schemeClr val="dk1"/>
                </a:solidFill>
                <a:latin typeface="Roboto"/>
                <a:ea typeface="Roboto"/>
                <a:cs typeface="Roboto"/>
                <a:sym typeface="Roboto"/>
              </a:rPr>
              <a:t>SMS </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100">
              <a:solidFill>
                <a:schemeClr val="dk2"/>
              </a:solidFill>
            </a:endParaRPr>
          </a:p>
        </p:txBody>
      </p:sp>
      <p:sp>
        <p:nvSpPr>
          <p:cNvPr id="259" name="Google Shape;259;p28"/>
          <p:cNvSpPr txBox="1"/>
          <p:nvPr/>
        </p:nvSpPr>
        <p:spPr>
          <a:xfrm>
            <a:off x="284850" y="3499525"/>
            <a:ext cx="8574300" cy="1513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000"/>
              <a:t>5.  </a:t>
            </a:r>
            <a:r>
              <a:rPr b="1" lang="vi" sz="1000"/>
              <a:t>Chi tiết cuộc găp: </a:t>
            </a:r>
            <a:r>
              <a:rPr lang="vi" sz="1000"/>
              <a:t>Người dùng có thể thêm các thông tin cần thiết cho cuộc họp như chọn thời gian bắt đầu (</a:t>
            </a:r>
            <a:r>
              <a:rPr b="1" lang="vi" sz="1000"/>
              <a:t>Bắt đầu vào</a:t>
            </a:r>
            <a:r>
              <a:rPr lang="vi" sz="1000"/>
              <a:t>) và thời gian kết thúc (</a:t>
            </a:r>
            <a:r>
              <a:rPr b="1" lang="vi" sz="1000"/>
              <a:t>Kết thúc vào</a:t>
            </a:r>
            <a:r>
              <a:rPr lang="vi" sz="1000"/>
              <a:t>) hoặc nhập </a:t>
            </a:r>
            <a:r>
              <a:rPr b="1" lang="vi" sz="1000"/>
              <a:t>Thời lượng </a:t>
            </a:r>
            <a:r>
              <a:rPr lang="vi" sz="1000"/>
              <a:t>hệ thống sẽ tự động tính thời gian kết thúc cuộc họp. </a:t>
            </a:r>
            <a:endParaRPr sz="1000"/>
          </a:p>
          <a:p>
            <a:pPr indent="-292100" lvl="0" marL="457200" rtl="0" algn="l">
              <a:lnSpc>
                <a:spcPct val="150000"/>
              </a:lnSpc>
              <a:spcBef>
                <a:spcPts val="0"/>
              </a:spcBef>
              <a:spcAft>
                <a:spcPts val="0"/>
              </a:spcAft>
              <a:buSzPts val="1000"/>
              <a:buChar char="❖"/>
            </a:pPr>
            <a:r>
              <a:rPr b="1" lang="vi" sz="1000"/>
              <a:t>Nhắc nhở: </a:t>
            </a:r>
            <a:r>
              <a:rPr lang="vi" sz="1000"/>
              <a:t>người dùng có thể chọn thời gian để hệ thống nhắc nhở lịch hẹn. </a:t>
            </a:r>
            <a:endParaRPr sz="1000"/>
          </a:p>
          <a:p>
            <a:pPr indent="-292100" lvl="0" marL="457200" rtl="0" algn="l">
              <a:lnSpc>
                <a:spcPct val="150000"/>
              </a:lnSpc>
              <a:spcBef>
                <a:spcPts val="0"/>
              </a:spcBef>
              <a:spcAft>
                <a:spcPts val="0"/>
              </a:spcAft>
              <a:buSzPts val="1000"/>
              <a:buChar char="❖"/>
            </a:pPr>
            <a:r>
              <a:rPr b="1" lang="vi" sz="1000"/>
              <a:t>Video Call</a:t>
            </a:r>
            <a:r>
              <a:rPr b="1" lang="vi" sz="1000"/>
              <a:t> URL: </a:t>
            </a:r>
            <a:r>
              <a:rPr lang="vi" sz="1000"/>
              <a:t>là nơi để thêm link cuộc họp online nếu cần thiết. </a:t>
            </a:r>
            <a:endParaRPr sz="1000"/>
          </a:p>
          <a:p>
            <a:pPr indent="-292100" lvl="0" marL="457200" rtl="0" algn="l">
              <a:lnSpc>
                <a:spcPct val="150000"/>
              </a:lnSpc>
              <a:spcBef>
                <a:spcPts val="0"/>
              </a:spcBef>
              <a:spcAft>
                <a:spcPts val="0"/>
              </a:spcAft>
              <a:buSzPts val="1000"/>
              <a:buChar char="❖"/>
            </a:pPr>
            <a:r>
              <a:rPr b="1" lang="vi" sz="1000"/>
              <a:t>Tag: </a:t>
            </a:r>
            <a:r>
              <a:rPr lang="vi" sz="1000"/>
              <a:t>Giúp người sử dụng dễ ghi nhớ các tác vụ cơ bản và đánh dấu bookmark cho từng mức độ của ghi chú </a:t>
            </a:r>
            <a:endParaRPr sz="1000"/>
          </a:p>
        </p:txBody>
      </p:sp>
      <p:pic>
        <p:nvPicPr>
          <p:cNvPr id="260" name="Google Shape;260;p28"/>
          <p:cNvPicPr preferRelativeResize="0"/>
          <p:nvPr/>
        </p:nvPicPr>
        <p:blipFill>
          <a:blip r:embed="rId4">
            <a:alphaModFix/>
          </a:blip>
          <a:stretch>
            <a:fillRect/>
          </a:stretch>
        </p:blipFill>
        <p:spPr>
          <a:xfrm>
            <a:off x="2810775" y="4714150"/>
            <a:ext cx="3522450" cy="298875"/>
          </a:xfrm>
          <a:prstGeom prst="rect">
            <a:avLst/>
          </a:prstGeom>
          <a:noFill/>
          <a:ln>
            <a:noFill/>
          </a:ln>
        </p:spPr>
      </p:pic>
      <p:cxnSp>
        <p:nvCxnSpPr>
          <p:cNvPr id="261" name="Google Shape;261;p28"/>
          <p:cNvCxnSpPr>
            <a:stCxn id="243" idx="3"/>
            <a:endCxn id="249" idx="1"/>
          </p:cNvCxnSpPr>
          <p:nvPr/>
        </p:nvCxnSpPr>
        <p:spPr>
          <a:xfrm>
            <a:off x="6006838" y="984825"/>
            <a:ext cx="82800" cy="0"/>
          </a:xfrm>
          <a:prstGeom prst="straightConnector1">
            <a:avLst/>
          </a:prstGeom>
          <a:noFill/>
          <a:ln cap="flat" cmpd="sng" w="9525">
            <a:solidFill>
              <a:srgbClr val="FF0000"/>
            </a:solidFill>
            <a:prstDash val="solid"/>
            <a:round/>
            <a:headEnd len="med" w="med" type="none"/>
            <a:tailEnd len="med" w="med" type="none"/>
          </a:ln>
        </p:spPr>
      </p:cxnSp>
      <p:pic>
        <p:nvPicPr>
          <p:cNvPr id="262" name="Google Shape;262;p28"/>
          <p:cNvPicPr preferRelativeResize="0"/>
          <p:nvPr/>
        </p:nvPicPr>
        <p:blipFill>
          <a:blip r:embed="rId5">
            <a:alphaModFix/>
          </a:blip>
          <a:stretch>
            <a:fillRect/>
          </a:stretch>
        </p:blipFill>
        <p:spPr>
          <a:xfrm>
            <a:off x="8414200" y="30625"/>
            <a:ext cx="682550" cy="522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9"/>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268" name="Google Shape;268;p29"/>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269" name="Google Shape;269;p29"/>
          <p:cNvCxnSpPr>
            <a:stCxn id="270" idx="3"/>
            <a:endCxn id="27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271" name="Google Shape;271;p29"/>
          <p:cNvCxnSpPr>
            <a:stCxn id="270" idx="3"/>
            <a:endCxn id="27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272" name="Google Shape;272;p29"/>
          <p:cNvCxnSpPr>
            <a:stCxn id="270" idx="3"/>
            <a:endCxn id="27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sp>
        <p:nvSpPr>
          <p:cNvPr id="273" name="Google Shape;273;p29"/>
          <p:cNvSpPr txBox="1"/>
          <p:nvPr/>
        </p:nvSpPr>
        <p:spPr>
          <a:xfrm>
            <a:off x="6013850" y="1153250"/>
            <a:ext cx="3017100" cy="22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100">
              <a:solidFill>
                <a:schemeClr val="dk2"/>
              </a:solidFill>
            </a:endParaRPr>
          </a:p>
        </p:txBody>
      </p:sp>
      <p:pic>
        <p:nvPicPr>
          <p:cNvPr id="274" name="Google Shape;274;p29"/>
          <p:cNvPicPr preferRelativeResize="0"/>
          <p:nvPr/>
        </p:nvPicPr>
        <p:blipFill>
          <a:blip r:embed="rId3">
            <a:alphaModFix/>
          </a:blip>
          <a:stretch>
            <a:fillRect/>
          </a:stretch>
        </p:blipFill>
        <p:spPr>
          <a:xfrm>
            <a:off x="419150" y="2304275"/>
            <a:ext cx="6472276" cy="2623000"/>
          </a:xfrm>
          <a:prstGeom prst="rect">
            <a:avLst/>
          </a:prstGeom>
          <a:noFill/>
          <a:ln>
            <a:noFill/>
          </a:ln>
          <a:effectLst>
            <a:outerShdw blurRad="57150" rotWithShape="0" algn="bl" dir="5400000" dist="19050">
              <a:srgbClr val="000000">
                <a:alpha val="50000"/>
              </a:srgbClr>
            </a:outerShdw>
          </a:effectLst>
        </p:spPr>
      </p:pic>
      <p:sp>
        <p:nvSpPr>
          <p:cNvPr id="275" name="Google Shape;275;p29"/>
          <p:cNvSpPr txBox="1"/>
          <p:nvPr/>
        </p:nvSpPr>
        <p:spPr>
          <a:xfrm>
            <a:off x="307950" y="637375"/>
            <a:ext cx="8520600" cy="516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300">
                <a:solidFill>
                  <a:schemeClr val="dk1"/>
                </a:solidFill>
                <a:latin typeface="Roboto"/>
                <a:ea typeface="Roboto"/>
                <a:cs typeface="Roboto"/>
                <a:sym typeface="Roboto"/>
              </a:rPr>
              <a:t>6. </a:t>
            </a:r>
            <a:r>
              <a:rPr b="1" lang="vi" sz="1300">
                <a:solidFill>
                  <a:schemeClr val="dk1"/>
                </a:solidFill>
                <a:latin typeface="Roboto"/>
                <a:ea typeface="Roboto"/>
                <a:cs typeface="Roboto"/>
                <a:sym typeface="Roboto"/>
              </a:rPr>
              <a:t>Tùy chọn: </a:t>
            </a:r>
            <a:r>
              <a:rPr lang="vi" sz="1300">
                <a:solidFill>
                  <a:schemeClr val="dk1"/>
                </a:solidFill>
                <a:latin typeface="Roboto"/>
                <a:ea typeface="Roboto"/>
                <a:cs typeface="Roboto"/>
                <a:sym typeface="Roboto"/>
              </a:rPr>
              <a:t>Người dùng có thể chọn thêm một số các tính năng khác</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Char char="❖"/>
            </a:pPr>
            <a:r>
              <a:rPr b="1" lang="vi" sz="1300">
                <a:solidFill>
                  <a:schemeClr val="dk1"/>
                </a:solidFill>
                <a:latin typeface="Roboto"/>
                <a:ea typeface="Roboto"/>
                <a:cs typeface="Roboto"/>
                <a:sym typeface="Roboto"/>
              </a:rPr>
              <a:t>Lặp lại</a:t>
            </a:r>
            <a:r>
              <a:rPr lang="vi" sz="1300">
                <a:solidFill>
                  <a:schemeClr val="dk1"/>
                </a:solidFill>
                <a:latin typeface="Roboto"/>
                <a:ea typeface="Roboto"/>
                <a:cs typeface="Roboto"/>
                <a:sym typeface="Roboto"/>
              </a:rPr>
              <a:t>: Lịch hẹn được đặt theo tùy chỉnh của người dùng như lặp lại mỗi ngày, mỗi tuần, mỗi tháng…</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Char char="❖"/>
            </a:pPr>
            <a:r>
              <a:rPr b="1" lang="vi" sz="1300">
                <a:solidFill>
                  <a:schemeClr val="dk1"/>
                </a:solidFill>
                <a:latin typeface="Roboto"/>
                <a:ea typeface="Roboto"/>
                <a:cs typeface="Roboto"/>
                <a:sym typeface="Roboto"/>
              </a:rPr>
              <a:t>Cho đến</a:t>
            </a:r>
            <a:r>
              <a:rPr lang="vi" sz="1300">
                <a:solidFill>
                  <a:schemeClr val="dk1"/>
                </a:solidFill>
                <a:latin typeface="Roboto"/>
                <a:ea typeface="Roboto"/>
                <a:cs typeface="Roboto"/>
                <a:sym typeface="Roboto"/>
              </a:rPr>
              <a:t>: Lịch hẹn có thể chọn đến khi kết thúc hoặc số lần tái diễn lịch hẹn để tiết kiệm thời gian</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Char char="❖"/>
            </a:pPr>
            <a:r>
              <a:rPr b="1" lang="vi" sz="1300">
                <a:solidFill>
                  <a:schemeClr val="dk1"/>
                </a:solidFill>
                <a:latin typeface="Roboto"/>
                <a:ea typeface="Roboto"/>
                <a:cs typeface="Roboto"/>
                <a:sym typeface="Roboto"/>
              </a:rPr>
              <a:t>Tính riêng tư: </a:t>
            </a:r>
            <a:r>
              <a:rPr lang="vi" sz="1300">
                <a:solidFill>
                  <a:schemeClr val="dk1"/>
                </a:solidFill>
                <a:latin typeface="Roboto"/>
                <a:ea typeface="Roboto"/>
                <a:cs typeface="Roboto"/>
                <a:sym typeface="Roboto"/>
              </a:rPr>
              <a:t>Những người mà sự kiện hay lịch hẹn này sẽ hiển thị </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Char char="❖"/>
            </a:pPr>
            <a:r>
              <a:rPr b="1" lang="vi" sz="1300">
                <a:solidFill>
                  <a:schemeClr val="dk1"/>
                </a:solidFill>
                <a:latin typeface="Roboto"/>
                <a:ea typeface="Roboto"/>
                <a:cs typeface="Roboto"/>
                <a:sym typeface="Roboto"/>
              </a:rPr>
              <a:t>Hiển thị: </a:t>
            </a:r>
            <a:r>
              <a:rPr lang="vi" sz="1300">
                <a:solidFill>
                  <a:schemeClr val="dk1"/>
                </a:solidFill>
                <a:latin typeface="Roboto"/>
                <a:ea typeface="Roboto"/>
                <a:cs typeface="Roboto"/>
                <a:sym typeface="Roboto"/>
              </a:rPr>
              <a:t>Hiển thị trạng thái của người tạo lịch </a:t>
            </a:r>
            <a:endParaRPr sz="1300">
              <a:solidFill>
                <a:schemeClr val="dk1"/>
              </a:solidFill>
              <a:latin typeface="Roboto"/>
              <a:ea typeface="Roboto"/>
              <a:cs typeface="Roboto"/>
              <a:sym typeface="Roboto"/>
            </a:endParaRPr>
          </a:p>
          <a:p>
            <a:pPr indent="0" lvl="0" marL="457200" rtl="0" algn="l">
              <a:lnSpc>
                <a:spcPct val="150000"/>
              </a:lnSpc>
              <a:spcBef>
                <a:spcPts val="0"/>
              </a:spcBef>
              <a:spcAft>
                <a:spcPts val="0"/>
              </a:spcAft>
              <a:buNone/>
            </a:pPr>
            <a:r>
              <a:t/>
            </a:r>
            <a:endParaRPr sz="1000">
              <a:solidFill>
                <a:schemeClr val="dk2"/>
              </a:solidFill>
            </a:endParaRPr>
          </a:p>
          <a:p>
            <a:pPr indent="0" lvl="0" marL="0" rtl="0" algn="l">
              <a:spcBef>
                <a:spcPts val="0"/>
              </a:spcBef>
              <a:spcAft>
                <a:spcPts val="0"/>
              </a:spcAft>
              <a:buNone/>
            </a:pPr>
            <a:r>
              <a:t/>
            </a:r>
            <a:endParaRPr sz="1000">
              <a:solidFill>
                <a:schemeClr val="dk2"/>
              </a:solidFill>
            </a:endParaRPr>
          </a:p>
        </p:txBody>
      </p:sp>
      <p:sp>
        <p:nvSpPr>
          <p:cNvPr id="276" name="Google Shape;276;p29"/>
          <p:cNvSpPr txBox="1"/>
          <p:nvPr/>
        </p:nvSpPr>
        <p:spPr>
          <a:xfrm>
            <a:off x="6963075" y="2335350"/>
            <a:ext cx="2067900" cy="236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900">
                <a:solidFill>
                  <a:schemeClr val="dk2"/>
                </a:solidFill>
              </a:rPr>
              <a:t>*Lưu ý: Di chuột vào biểu tượng “?” để hiển thị hướng dẫn chi tiết </a:t>
            </a:r>
            <a:endParaRPr sz="900">
              <a:solidFill>
                <a:schemeClr val="dk2"/>
              </a:solidFill>
            </a:endParaRPr>
          </a:p>
        </p:txBody>
      </p:sp>
      <p:pic>
        <p:nvPicPr>
          <p:cNvPr id="277" name="Google Shape;277;p29"/>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0"/>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283" name="Google Shape;283;p30"/>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284" name="Google Shape;284;p30"/>
          <p:cNvCxnSpPr>
            <a:stCxn id="285" idx="3"/>
            <a:endCxn id="285"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286" name="Google Shape;286;p30"/>
          <p:cNvCxnSpPr>
            <a:stCxn id="285" idx="3"/>
            <a:endCxn id="285"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287" name="Google Shape;287;p30"/>
          <p:cNvCxnSpPr>
            <a:stCxn id="285" idx="3"/>
            <a:endCxn id="285"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sp>
        <p:nvSpPr>
          <p:cNvPr id="288" name="Google Shape;288;p30"/>
          <p:cNvSpPr txBox="1"/>
          <p:nvPr/>
        </p:nvSpPr>
        <p:spPr>
          <a:xfrm>
            <a:off x="6013850" y="1153250"/>
            <a:ext cx="3017100" cy="22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100">
              <a:solidFill>
                <a:schemeClr val="dk2"/>
              </a:solidFill>
            </a:endParaRPr>
          </a:p>
        </p:txBody>
      </p:sp>
      <p:sp>
        <p:nvSpPr>
          <p:cNvPr id="289" name="Google Shape;289;p30"/>
          <p:cNvSpPr txBox="1"/>
          <p:nvPr/>
        </p:nvSpPr>
        <p:spPr>
          <a:xfrm>
            <a:off x="229200" y="4176400"/>
            <a:ext cx="8759700" cy="859500"/>
          </a:xfrm>
          <a:prstGeom prst="rect">
            <a:avLst/>
          </a:prstGeom>
          <a:noFill/>
          <a:ln>
            <a:noFill/>
          </a:ln>
        </p:spPr>
        <p:txBody>
          <a:bodyPr anchorCtr="0" anchor="t" bIns="91425" lIns="91425" spcFirstLastPara="1" rIns="91425" wrap="square" tIns="91425">
            <a:noAutofit/>
          </a:bodyPr>
          <a:lstStyle/>
          <a:p>
            <a:pPr indent="-298450" lvl="0" marL="457200" rtl="0" algn="l">
              <a:lnSpc>
                <a:spcPct val="150000"/>
              </a:lnSpc>
              <a:spcBef>
                <a:spcPts val="0"/>
              </a:spcBef>
              <a:spcAft>
                <a:spcPts val="0"/>
              </a:spcAft>
              <a:buSzPts val="1100"/>
              <a:buFont typeface="Roboto"/>
              <a:buAutoNum type="arabicPeriod"/>
            </a:pPr>
            <a:r>
              <a:rPr lang="vi" sz="1100">
                <a:latin typeface="Roboto"/>
                <a:ea typeface="Roboto"/>
                <a:cs typeface="Roboto"/>
                <a:sym typeface="Roboto"/>
              </a:rPr>
              <a:t>Hiển thị thời gian của toàn bộ cuộc hẹn </a:t>
            </a:r>
            <a:endParaRPr sz="1100">
              <a:latin typeface="Roboto"/>
              <a:ea typeface="Roboto"/>
              <a:cs typeface="Roboto"/>
              <a:sym typeface="Roboto"/>
            </a:endParaRPr>
          </a:p>
          <a:p>
            <a:pPr indent="-298450" lvl="0" marL="457200" rtl="0" algn="l">
              <a:lnSpc>
                <a:spcPct val="150000"/>
              </a:lnSpc>
              <a:spcBef>
                <a:spcPts val="0"/>
              </a:spcBef>
              <a:spcAft>
                <a:spcPts val="0"/>
              </a:spcAft>
              <a:buSzPts val="1100"/>
              <a:buFont typeface="Roboto"/>
              <a:buAutoNum type="arabicPeriod"/>
            </a:pPr>
            <a:r>
              <a:rPr lang="vi" sz="1100">
                <a:latin typeface="Roboto"/>
                <a:ea typeface="Roboto"/>
                <a:cs typeface="Roboto"/>
                <a:sym typeface="Roboto"/>
              </a:rPr>
              <a:t>Cuộc hẹn mới sau khi tạo thành công sẽ được hiển thị trên bảng lịch hẹn. Nhấn vào có thể xem được toàn bộ các trường thông tin đã nhập trước đó. Tùy vào phân quyền của từng bộ phận, người sử dụng có thể sửa thông tin của cuộc hẹn trực tiếp.</a:t>
            </a:r>
            <a:endParaRPr sz="1100">
              <a:latin typeface="Roboto"/>
              <a:ea typeface="Roboto"/>
              <a:cs typeface="Roboto"/>
              <a:sym typeface="Roboto"/>
            </a:endParaRPr>
          </a:p>
        </p:txBody>
      </p:sp>
      <p:pic>
        <p:nvPicPr>
          <p:cNvPr id="290" name="Google Shape;290;p30"/>
          <p:cNvPicPr preferRelativeResize="0"/>
          <p:nvPr/>
        </p:nvPicPr>
        <p:blipFill>
          <a:blip r:embed="rId3">
            <a:alphaModFix/>
          </a:blip>
          <a:stretch>
            <a:fillRect/>
          </a:stretch>
        </p:blipFill>
        <p:spPr>
          <a:xfrm>
            <a:off x="1024413" y="641523"/>
            <a:ext cx="7095175" cy="3468750"/>
          </a:xfrm>
          <a:prstGeom prst="rect">
            <a:avLst/>
          </a:prstGeom>
          <a:noFill/>
          <a:ln>
            <a:noFill/>
          </a:ln>
          <a:effectLst>
            <a:outerShdw blurRad="57150" rotWithShape="0" algn="bl" dir="5400000" dist="19050">
              <a:srgbClr val="000000">
                <a:alpha val="50000"/>
              </a:srgbClr>
            </a:outerShdw>
          </a:effectLst>
        </p:spPr>
      </p:pic>
      <p:sp>
        <p:nvSpPr>
          <p:cNvPr id="291" name="Google Shape;291;p30"/>
          <p:cNvSpPr txBox="1"/>
          <p:nvPr/>
        </p:nvSpPr>
        <p:spPr>
          <a:xfrm>
            <a:off x="3323025" y="641500"/>
            <a:ext cx="2577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292" name="Google Shape;292;p30"/>
          <p:cNvSpPr txBox="1"/>
          <p:nvPr/>
        </p:nvSpPr>
        <p:spPr>
          <a:xfrm>
            <a:off x="5602425" y="2834975"/>
            <a:ext cx="2937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cxnSp>
        <p:nvCxnSpPr>
          <p:cNvPr id="293" name="Google Shape;293;p30"/>
          <p:cNvCxnSpPr>
            <a:stCxn id="291"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294" name="Google Shape;294;p30"/>
          <p:cNvCxnSpPr>
            <a:stCxn id="291" idx="1"/>
            <a:endCxn id="291"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295" name="Google Shape;295;p30"/>
          <p:cNvSpPr/>
          <p:nvPr/>
        </p:nvSpPr>
        <p:spPr>
          <a:xfrm>
            <a:off x="2241525" y="641500"/>
            <a:ext cx="1081500" cy="207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 name="Google Shape;296;p30"/>
          <p:cNvSpPr/>
          <p:nvPr/>
        </p:nvSpPr>
        <p:spPr>
          <a:xfrm>
            <a:off x="4232625" y="2834975"/>
            <a:ext cx="1369800" cy="996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97" name="Google Shape;297;p30"/>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1"/>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303" name="Google Shape;303;p31"/>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304" name="Google Shape;304;p31"/>
          <p:cNvCxnSpPr>
            <a:stCxn id="305" idx="3"/>
            <a:endCxn id="305"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06" name="Google Shape;306;p31"/>
          <p:cNvCxnSpPr>
            <a:stCxn id="305" idx="3"/>
            <a:endCxn id="305"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07" name="Google Shape;307;p31"/>
          <p:cNvCxnSpPr>
            <a:stCxn id="305" idx="3"/>
            <a:endCxn id="305"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08" name="Google Shape;308;p31"/>
          <p:cNvCxnSpPr>
            <a:stCxn id="309"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310" name="Google Shape;310;p31"/>
          <p:cNvCxnSpPr>
            <a:stCxn id="309" idx="1"/>
            <a:endCxn id="309"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311" name="Google Shape;311;p31"/>
          <p:cNvSpPr txBox="1"/>
          <p:nvPr/>
        </p:nvSpPr>
        <p:spPr>
          <a:xfrm>
            <a:off x="374250" y="682175"/>
            <a:ext cx="8395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900">
                <a:solidFill>
                  <a:schemeClr val="dk2"/>
                </a:solidFill>
                <a:latin typeface="Roboto"/>
                <a:ea typeface="Roboto"/>
                <a:cs typeface="Roboto"/>
                <a:sym typeface="Roboto"/>
              </a:rPr>
              <a:t>*Lưu ý: Với chuyên viên tư vấn: Để không phát sinh sai sót trong quá trình công việc, chuyên viên tư vấn sẽ chọn đặt lịch thông quá Ticket như sau. </a:t>
            </a:r>
            <a:endParaRPr sz="900">
              <a:solidFill>
                <a:schemeClr val="dk2"/>
              </a:solidFill>
              <a:latin typeface="Roboto"/>
              <a:ea typeface="Roboto"/>
              <a:cs typeface="Roboto"/>
              <a:sym typeface="Roboto"/>
            </a:endParaRPr>
          </a:p>
          <a:p>
            <a:pPr indent="0" lvl="0" marL="457200" rtl="0" algn="l">
              <a:lnSpc>
                <a:spcPct val="150000"/>
              </a:lnSpc>
              <a:spcBef>
                <a:spcPts val="0"/>
              </a:spcBef>
              <a:spcAft>
                <a:spcPts val="0"/>
              </a:spcAft>
              <a:buNone/>
            </a:pPr>
            <a:r>
              <a:t/>
            </a:r>
            <a:endParaRPr sz="1800">
              <a:solidFill>
                <a:schemeClr val="dk2"/>
              </a:solidFill>
              <a:latin typeface="Roboto"/>
              <a:ea typeface="Roboto"/>
              <a:cs typeface="Roboto"/>
              <a:sym typeface="Roboto"/>
            </a:endParaRPr>
          </a:p>
          <a:p>
            <a:pPr indent="0" lvl="0" marL="0" rtl="0" algn="l">
              <a:lnSpc>
                <a:spcPct val="150000"/>
              </a:lnSpc>
              <a:spcBef>
                <a:spcPts val="0"/>
              </a:spcBef>
              <a:spcAft>
                <a:spcPts val="0"/>
              </a:spcAft>
              <a:buNone/>
            </a:pPr>
            <a:r>
              <a:t/>
            </a:r>
            <a:endParaRPr sz="1800">
              <a:solidFill>
                <a:schemeClr val="dk2"/>
              </a:solidFill>
              <a:latin typeface="Roboto"/>
              <a:ea typeface="Roboto"/>
              <a:cs typeface="Roboto"/>
              <a:sym typeface="Roboto"/>
            </a:endParaRPr>
          </a:p>
        </p:txBody>
      </p:sp>
      <p:sp>
        <p:nvSpPr>
          <p:cNvPr id="312" name="Google Shape;312;p31"/>
          <p:cNvSpPr txBox="1"/>
          <p:nvPr/>
        </p:nvSpPr>
        <p:spPr>
          <a:xfrm>
            <a:off x="388350" y="890075"/>
            <a:ext cx="8381400" cy="3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latin typeface="Roboto"/>
                <a:ea typeface="Roboto"/>
                <a:cs typeface="Roboto"/>
                <a:sym typeface="Roboto"/>
              </a:rPr>
              <a:t>Bước 1: Mở bảng thông tin khách hàng muốn đặt lịch thông qua CRM </a:t>
            </a:r>
            <a:endParaRPr sz="1300">
              <a:solidFill>
                <a:schemeClr val="dk2"/>
              </a:solidFill>
              <a:latin typeface="Roboto"/>
              <a:ea typeface="Roboto"/>
              <a:cs typeface="Roboto"/>
              <a:sym typeface="Roboto"/>
            </a:endParaRPr>
          </a:p>
        </p:txBody>
      </p:sp>
      <p:pic>
        <p:nvPicPr>
          <p:cNvPr id="313" name="Google Shape;313;p31"/>
          <p:cNvPicPr preferRelativeResize="0"/>
          <p:nvPr/>
        </p:nvPicPr>
        <p:blipFill>
          <a:blip r:embed="rId3">
            <a:alphaModFix/>
          </a:blip>
          <a:stretch>
            <a:fillRect/>
          </a:stretch>
        </p:blipFill>
        <p:spPr>
          <a:xfrm>
            <a:off x="1745899" y="1299975"/>
            <a:ext cx="5666301" cy="2912275"/>
          </a:xfrm>
          <a:prstGeom prst="rect">
            <a:avLst/>
          </a:prstGeom>
          <a:noFill/>
          <a:ln>
            <a:noFill/>
          </a:ln>
          <a:effectLst>
            <a:outerShdw blurRad="57150" rotWithShape="0" algn="bl" dir="5400000" dist="19050">
              <a:srgbClr val="000000">
                <a:alpha val="50000"/>
              </a:srgbClr>
            </a:outerShdw>
          </a:effectLst>
        </p:spPr>
      </p:pic>
      <p:sp>
        <p:nvSpPr>
          <p:cNvPr id="314" name="Google Shape;314;p31"/>
          <p:cNvSpPr/>
          <p:nvPr/>
        </p:nvSpPr>
        <p:spPr>
          <a:xfrm>
            <a:off x="2342350" y="1299975"/>
            <a:ext cx="487200" cy="2475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31"/>
          <p:cNvSpPr/>
          <p:nvPr/>
        </p:nvSpPr>
        <p:spPr>
          <a:xfrm>
            <a:off x="2342350" y="2220750"/>
            <a:ext cx="895500" cy="207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31"/>
          <p:cNvSpPr/>
          <p:nvPr/>
        </p:nvSpPr>
        <p:spPr>
          <a:xfrm>
            <a:off x="1745900" y="2242350"/>
            <a:ext cx="551700" cy="164700"/>
          </a:xfrm>
          <a:prstGeom prst="rightArrow">
            <a:avLst>
              <a:gd fmla="val 50000" name="adj1"/>
              <a:gd fmla="val 50000" name="adj2"/>
            </a:avLst>
          </a:prstGeom>
          <a:solidFill>
            <a:srgbClr val="FFFFFF"/>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317" name="Google Shape;317;p31"/>
          <p:cNvSpPr txBox="1"/>
          <p:nvPr/>
        </p:nvSpPr>
        <p:spPr>
          <a:xfrm>
            <a:off x="311700" y="4405650"/>
            <a:ext cx="8676900" cy="6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latin typeface="Roboto"/>
                <a:ea typeface="Roboto"/>
                <a:cs typeface="Roboto"/>
                <a:sym typeface="Roboto"/>
              </a:rPr>
              <a:t>Bước 2: Trên thanh công cụ của màn hình CRM, Chọn “</a:t>
            </a:r>
            <a:r>
              <a:rPr b="1" lang="vi" sz="1300">
                <a:solidFill>
                  <a:schemeClr val="dk2"/>
                </a:solidFill>
                <a:latin typeface="Roboto"/>
                <a:ea typeface="Roboto"/>
                <a:cs typeface="Roboto"/>
                <a:sym typeface="Roboto"/>
              </a:rPr>
              <a:t>Bán hàng”</a:t>
            </a:r>
            <a:r>
              <a:rPr lang="vi" sz="1300">
                <a:solidFill>
                  <a:schemeClr val="dk2"/>
                </a:solidFill>
                <a:latin typeface="Roboto"/>
                <a:ea typeface="Roboto"/>
                <a:cs typeface="Roboto"/>
                <a:sym typeface="Roboto"/>
              </a:rPr>
              <a:t> </a:t>
            </a:r>
            <a:r>
              <a:rPr lang="vi" sz="1300">
                <a:solidFill>
                  <a:schemeClr val="dk2"/>
                </a:solidFill>
                <a:latin typeface="Roboto"/>
                <a:ea typeface="Roboto"/>
                <a:cs typeface="Roboto"/>
                <a:sym typeface="Roboto"/>
              </a:rPr>
              <a:t>tiếp theo chọn vào mục “</a:t>
            </a:r>
            <a:r>
              <a:rPr b="1" lang="vi" sz="1300">
                <a:solidFill>
                  <a:schemeClr val="dk2"/>
                </a:solidFill>
                <a:latin typeface="Roboto"/>
                <a:ea typeface="Roboto"/>
                <a:cs typeface="Roboto"/>
                <a:sym typeface="Roboto"/>
              </a:rPr>
              <a:t>Khách hàng”</a:t>
            </a:r>
            <a:r>
              <a:rPr lang="vi" sz="1300">
                <a:solidFill>
                  <a:schemeClr val="dk2"/>
                </a:solidFill>
                <a:latin typeface="Roboto"/>
                <a:ea typeface="Roboto"/>
                <a:cs typeface="Roboto"/>
                <a:sym typeface="Roboto"/>
              </a:rPr>
              <a:t> để tìm kiếm thông tin khách hàng muốn đặt lịch</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pic>
        <p:nvPicPr>
          <p:cNvPr id="318" name="Google Shape;318;p31"/>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2"/>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324" name="Google Shape;324;p32"/>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325" name="Google Shape;325;p32"/>
          <p:cNvCxnSpPr>
            <a:stCxn id="326" idx="3"/>
            <a:endCxn id="326"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27" name="Google Shape;327;p32"/>
          <p:cNvCxnSpPr>
            <a:stCxn id="326" idx="3"/>
            <a:endCxn id="326"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28" name="Google Shape;328;p32"/>
          <p:cNvCxnSpPr>
            <a:stCxn id="326" idx="3"/>
            <a:endCxn id="326"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29" name="Google Shape;329;p32"/>
          <p:cNvCxnSpPr>
            <a:stCxn id="330"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331" name="Google Shape;331;p32"/>
          <p:cNvCxnSpPr>
            <a:stCxn id="330" idx="1"/>
            <a:endCxn id="330"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pic>
        <p:nvPicPr>
          <p:cNvPr id="332" name="Google Shape;332;p32"/>
          <p:cNvPicPr preferRelativeResize="0"/>
          <p:nvPr/>
        </p:nvPicPr>
        <p:blipFill>
          <a:blip r:embed="rId3">
            <a:alphaModFix/>
          </a:blip>
          <a:stretch>
            <a:fillRect/>
          </a:stretch>
        </p:blipFill>
        <p:spPr>
          <a:xfrm>
            <a:off x="600463" y="946025"/>
            <a:ext cx="7943074" cy="2951000"/>
          </a:xfrm>
          <a:prstGeom prst="rect">
            <a:avLst/>
          </a:prstGeom>
          <a:noFill/>
          <a:ln>
            <a:noFill/>
          </a:ln>
          <a:effectLst>
            <a:outerShdw blurRad="57150" rotWithShape="0" algn="bl" dir="5400000" dist="19050">
              <a:srgbClr val="000000">
                <a:alpha val="50000"/>
              </a:srgbClr>
            </a:outerShdw>
          </a:effectLst>
        </p:spPr>
      </p:pic>
      <p:sp>
        <p:nvSpPr>
          <p:cNvPr id="333" name="Google Shape;333;p32"/>
          <p:cNvSpPr/>
          <p:nvPr/>
        </p:nvSpPr>
        <p:spPr>
          <a:xfrm>
            <a:off x="4572000" y="1096050"/>
            <a:ext cx="3971400" cy="1323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4" name="Google Shape;334;p32"/>
          <p:cNvSpPr/>
          <p:nvPr/>
        </p:nvSpPr>
        <p:spPr>
          <a:xfrm>
            <a:off x="8648250" y="1090575"/>
            <a:ext cx="406500" cy="132300"/>
          </a:xfrm>
          <a:prstGeom prst="leftArrow">
            <a:avLst>
              <a:gd fmla="val 50000" name="adj1"/>
              <a:gd fmla="val 50000" name="adj2"/>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5" name="Google Shape;335;p32"/>
          <p:cNvSpPr/>
          <p:nvPr/>
        </p:nvSpPr>
        <p:spPr>
          <a:xfrm>
            <a:off x="636300" y="1466400"/>
            <a:ext cx="1518900" cy="522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32"/>
          <p:cNvSpPr/>
          <p:nvPr/>
        </p:nvSpPr>
        <p:spPr>
          <a:xfrm>
            <a:off x="35700" y="1645350"/>
            <a:ext cx="551700" cy="164700"/>
          </a:xfrm>
          <a:prstGeom prst="rightArrow">
            <a:avLst>
              <a:gd fmla="val 50000" name="adj1"/>
              <a:gd fmla="val 50000" name="adj2"/>
            </a:avLst>
          </a:prstGeom>
          <a:solidFill>
            <a:srgbClr val="FFFFFF"/>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337" name="Google Shape;337;p32"/>
          <p:cNvSpPr txBox="1"/>
          <p:nvPr/>
        </p:nvSpPr>
        <p:spPr>
          <a:xfrm>
            <a:off x="186150" y="1367588"/>
            <a:ext cx="250800" cy="31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vi" sz="1300">
                <a:solidFill>
                  <a:srgbClr val="FF0000"/>
                </a:solidFill>
                <a:latin typeface="Roboto"/>
                <a:ea typeface="Roboto"/>
                <a:cs typeface="Roboto"/>
                <a:sym typeface="Roboto"/>
              </a:rPr>
              <a:t>1</a:t>
            </a:r>
            <a:endParaRPr b="1" sz="1000">
              <a:solidFill>
                <a:srgbClr val="FF0000"/>
              </a:solidFill>
              <a:latin typeface="Roboto"/>
              <a:ea typeface="Roboto"/>
              <a:cs typeface="Roboto"/>
              <a:sym typeface="Roboto"/>
            </a:endParaRPr>
          </a:p>
        </p:txBody>
      </p:sp>
      <p:sp>
        <p:nvSpPr>
          <p:cNvPr id="338" name="Google Shape;338;p32"/>
          <p:cNvSpPr txBox="1"/>
          <p:nvPr/>
        </p:nvSpPr>
        <p:spPr>
          <a:xfrm>
            <a:off x="8726100" y="786375"/>
            <a:ext cx="2508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vi" sz="1300">
                <a:solidFill>
                  <a:srgbClr val="FF0000"/>
                </a:solidFill>
              </a:rPr>
              <a:t>2</a:t>
            </a:r>
            <a:endParaRPr b="1" sz="1000">
              <a:solidFill>
                <a:srgbClr val="FF0000"/>
              </a:solidFill>
            </a:endParaRPr>
          </a:p>
        </p:txBody>
      </p:sp>
      <p:sp>
        <p:nvSpPr>
          <p:cNvPr id="339" name="Google Shape;339;p32"/>
          <p:cNvSpPr txBox="1"/>
          <p:nvPr/>
        </p:nvSpPr>
        <p:spPr>
          <a:xfrm>
            <a:off x="279375" y="4040300"/>
            <a:ext cx="8438700" cy="823800"/>
          </a:xfrm>
          <a:prstGeom prst="rect">
            <a:avLst/>
          </a:prstGeom>
          <a:noFill/>
          <a:ln>
            <a:noFill/>
          </a:ln>
        </p:spPr>
        <p:txBody>
          <a:bodyPr anchorCtr="0" anchor="t" bIns="91425" lIns="91425" spcFirstLastPara="1" rIns="91425" wrap="square" tIns="91425">
            <a:noAutofit/>
          </a:bodyPr>
          <a:lstStyle/>
          <a:p>
            <a:pPr indent="-311150" lvl="0" marL="457200" rtl="0" algn="l">
              <a:lnSpc>
                <a:spcPct val="150000"/>
              </a:lnSpc>
              <a:spcBef>
                <a:spcPts val="0"/>
              </a:spcBef>
              <a:spcAft>
                <a:spcPts val="0"/>
              </a:spcAft>
              <a:buClr>
                <a:schemeClr val="dk1"/>
              </a:buClr>
              <a:buSzPts val="1300"/>
              <a:buFont typeface="Roboto"/>
              <a:buAutoNum type="arabicPeriod"/>
            </a:pPr>
            <a:r>
              <a:rPr lang="vi" sz="1300">
                <a:solidFill>
                  <a:schemeClr val="dk1"/>
                </a:solidFill>
                <a:latin typeface="Roboto"/>
                <a:ea typeface="Roboto"/>
                <a:cs typeface="Roboto"/>
                <a:sym typeface="Roboto"/>
              </a:rPr>
              <a:t>Bảng thông tin của từng khách hàng </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Font typeface="Roboto"/>
              <a:buAutoNum type="arabicPeriod"/>
            </a:pPr>
            <a:r>
              <a:rPr lang="vi" sz="1300">
                <a:solidFill>
                  <a:schemeClr val="dk1"/>
                </a:solidFill>
                <a:latin typeface="Roboto"/>
                <a:ea typeface="Roboto"/>
                <a:cs typeface="Roboto"/>
                <a:sym typeface="Roboto"/>
              </a:rPr>
              <a:t>Người dùng có thể tìm kiếm thông tin và lọc khách hàng </a:t>
            </a:r>
            <a:endParaRPr sz="1300">
              <a:solidFill>
                <a:schemeClr val="dk1"/>
              </a:solidFill>
              <a:latin typeface="Roboto"/>
              <a:ea typeface="Roboto"/>
              <a:cs typeface="Roboto"/>
              <a:sym typeface="Roboto"/>
            </a:endParaRPr>
          </a:p>
        </p:txBody>
      </p:sp>
      <p:sp>
        <p:nvSpPr>
          <p:cNvPr id="340" name="Google Shape;340;p32"/>
          <p:cNvSpPr txBox="1"/>
          <p:nvPr/>
        </p:nvSpPr>
        <p:spPr>
          <a:xfrm>
            <a:off x="436950" y="536775"/>
            <a:ext cx="4527300" cy="34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chemeClr val="dk2"/>
                </a:solidFill>
                <a:latin typeface="Roboto"/>
                <a:ea typeface="Roboto"/>
                <a:cs typeface="Roboto"/>
                <a:sym typeface="Roboto"/>
              </a:rPr>
              <a:t>Giao diện quản lý thông tin khách hàng </a:t>
            </a:r>
            <a:endParaRPr sz="1300">
              <a:solidFill>
                <a:schemeClr val="dk2"/>
              </a:solidFill>
              <a:latin typeface="Roboto"/>
              <a:ea typeface="Roboto"/>
              <a:cs typeface="Roboto"/>
              <a:sym typeface="Roboto"/>
            </a:endParaRPr>
          </a:p>
        </p:txBody>
      </p:sp>
      <p:pic>
        <p:nvPicPr>
          <p:cNvPr id="341" name="Google Shape;341;p32"/>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3"/>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347" name="Google Shape;347;p33"/>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348" name="Google Shape;348;p33"/>
          <p:cNvCxnSpPr>
            <a:stCxn id="349" idx="3"/>
            <a:endCxn id="349"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50" name="Google Shape;350;p33"/>
          <p:cNvCxnSpPr>
            <a:stCxn id="349" idx="3"/>
            <a:endCxn id="349"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51" name="Google Shape;351;p33"/>
          <p:cNvCxnSpPr>
            <a:stCxn id="349" idx="3"/>
            <a:endCxn id="349"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52" name="Google Shape;352;p33"/>
          <p:cNvCxnSpPr>
            <a:stCxn id="353"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354" name="Google Shape;354;p33"/>
          <p:cNvCxnSpPr>
            <a:stCxn id="353" idx="1"/>
            <a:endCxn id="353"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355" name="Google Shape;355;p33"/>
          <p:cNvSpPr txBox="1"/>
          <p:nvPr/>
        </p:nvSpPr>
        <p:spPr>
          <a:xfrm>
            <a:off x="381300" y="682175"/>
            <a:ext cx="8395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900">
                <a:solidFill>
                  <a:schemeClr val="dk2"/>
                </a:solidFill>
                <a:latin typeface="Roboto"/>
                <a:ea typeface="Roboto"/>
                <a:cs typeface="Roboto"/>
                <a:sym typeface="Roboto"/>
              </a:rPr>
              <a:t>*Lưu ý: Người dùng cũng có thể mở ticket khách hàng trực tiếp trện trang quy trình </a:t>
            </a:r>
            <a:endParaRPr sz="900">
              <a:solidFill>
                <a:schemeClr val="dk2"/>
              </a:solidFill>
              <a:latin typeface="Roboto"/>
              <a:ea typeface="Roboto"/>
              <a:cs typeface="Roboto"/>
              <a:sym typeface="Roboto"/>
            </a:endParaRPr>
          </a:p>
          <a:p>
            <a:pPr indent="0" lvl="0" marL="457200" rtl="0" algn="l">
              <a:lnSpc>
                <a:spcPct val="150000"/>
              </a:lnSpc>
              <a:spcBef>
                <a:spcPts val="0"/>
              </a:spcBef>
              <a:spcAft>
                <a:spcPts val="0"/>
              </a:spcAft>
              <a:buNone/>
            </a:pPr>
            <a:r>
              <a:t/>
            </a:r>
            <a:endParaRPr sz="1800">
              <a:solidFill>
                <a:schemeClr val="dk2"/>
              </a:solidFill>
              <a:latin typeface="Roboto"/>
              <a:ea typeface="Roboto"/>
              <a:cs typeface="Roboto"/>
              <a:sym typeface="Roboto"/>
            </a:endParaRPr>
          </a:p>
          <a:p>
            <a:pPr indent="0" lvl="0" marL="0" rtl="0" algn="l">
              <a:lnSpc>
                <a:spcPct val="150000"/>
              </a:lnSpc>
              <a:spcBef>
                <a:spcPts val="0"/>
              </a:spcBef>
              <a:spcAft>
                <a:spcPts val="0"/>
              </a:spcAft>
              <a:buNone/>
            </a:pPr>
            <a:r>
              <a:t/>
            </a:r>
            <a:endParaRPr sz="1800">
              <a:solidFill>
                <a:schemeClr val="dk2"/>
              </a:solidFill>
              <a:latin typeface="Roboto"/>
              <a:ea typeface="Roboto"/>
              <a:cs typeface="Roboto"/>
              <a:sym typeface="Roboto"/>
            </a:endParaRPr>
          </a:p>
        </p:txBody>
      </p:sp>
      <p:sp>
        <p:nvSpPr>
          <p:cNvPr id="356" name="Google Shape;356;p33"/>
          <p:cNvSpPr txBox="1"/>
          <p:nvPr/>
        </p:nvSpPr>
        <p:spPr>
          <a:xfrm>
            <a:off x="388350" y="890075"/>
            <a:ext cx="8381400" cy="3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sp>
        <p:nvSpPr>
          <p:cNvPr id="357" name="Google Shape;357;p33"/>
          <p:cNvSpPr txBox="1"/>
          <p:nvPr/>
        </p:nvSpPr>
        <p:spPr>
          <a:xfrm>
            <a:off x="311700" y="4405650"/>
            <a:ext cx="8676900" cy="6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pic>
        <p:nvPicPr>
          <p:cNvPr id="358" name="Google Shape;358;p33"/>
          <p:cNvPicPr preferRelativeResize="0"/>
          <p:nvPr/>
        </p:nvPicPr>
        <p:blipFill>
          <a:blip r:embed="rId3">
            <a:alphaModFix/>
          </a:blip>
          <a:stretch>
            <a:fillRect/>
          </a:stretch>
        </p:blipFill>
        <p:spPr>
          <a:xfrm>
            <a:off x="1389863" y="1105925"/>
            <a:ext cx="6520577" cy="2813274"/>
          </a:xfrm>
          <a:prstGeom prst="rect">
            <a:avLst/>
          </a:prstGeom>
          <a:noFill/>
          <a:ln>
            <a:noFill/>
          </a:ln>
        </p:spPr>
      </p:pic>
      <p:sp>
        <p:nvSpPr>
          <p:cNvPr id="359" name="Google Shape;359;p33"/>
          <p:cNvSpPr/>
          <p:nvPr/>
        </p:nvSpPr>
        <p:spPr>
          <a:xfrm>
            <a:off x="4119100" y="2313800"/>
            <a:ext cx="1167600" cy="3975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0" name="Google Shape;360;p33"/>
          <p:cNvSpPr txBox="1"/>
          <p:nvPr/>
        </p:nvSpPr>
        <p:spPr>
          <a:xfrm>
            <a:off x="279375" y="4197900"/>
            <a:ext cx="8438700" cy="666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300">
                <a:solidFill>
                  <a:schemeClr val="dk1"/>
                </a:solidFill>
                <a:latin typeface="Roboto"/>
                <a:ea typeface="Roboto"/>
                <a:cs typeface="Roboto"/>
                <a:sym typeface="Roboto"/>
              </a:rPr>
              <a:t>Chuyên viên cũng có thể thao tác chọn ticket khách hàng trực tiếp trên màn hình chính CRM</a:t>
            </a:r>
            <a:endParaRPr sz="1300">
              <a:solidFill>
                <a:schemeClr val="dk1"/>
              </a:solidFill>
              <a:latin typeface="Roboto"/>
              <a:ea typeface="Roboto"/>
              <a:cs typeface="Roboto"/>
              <a:sym typeface="Roboto"/>
            </a:endParaRPr>
          </a:p>
        </p:txBody>
      </p:sp>
      <p:sp>
        <p:nvSpPr>
          <p:cNvPr id="361" name="Google Shape;361;p33"/>
          <p:cNvSpPr/>
          <p:nvPr/>
        </p:nvSpPr>
        <p:spPr>
          <a:xfrm>
            <a:off x="3509100" y="2430200"/>
            <a:ext cx="551700" cy="164700"/>
          </a:xfrm>
          <a:prstGeom prst="rightArrow">
            <a:avLst>
              <a:gd fmla="val 50000" name="adj1"/>
              <a:gd fmla="val 50000" name="adj2"/>
            </a:avLst>
          </a:prstGeom>
          <a:solidFill>
            <a:srgbClr val="FFFFFF"/>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pic>
        <p:nvPicPr>
          <p:cNvPr id="362" name="Google Shape;362;p33"/>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4"/>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368" name="Google Shape;368;p34"/>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369" name="Google Shape;369;p34"/>
          <p:cNvCxnSpPr>
            <a:stCxn id="370" idx="3"/>
            <a:endCxn id="37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71" name="Google Shape;371;p34"/>
          <p:cNvCxnSpPr>
            <a:stCxn id="370" idx="3"/>
            <a:endCxn id="37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72" name="Google Shape;372;p34"/>
          <p:cNvCxnSpPr>
            <a:stCxn id="370" idx="3"/>
            <a:endCxn id="37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73" name="Google Shape;373;p34"/>
          <p:cNvCxnSpPr>
            <a:stCxn id="374"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375" name="Google Shape;375;p34"/>
          <p:cNvCxnSpPr>
            <a:stCxn id="374" idx="1"/>
            <a:endCxn id="374"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pic>
        <p:nvPicPr>
          <p:cNvPr id="376" name="Google Shape;376;p34"/>
          <p:cNvPicPr preferRelativeResize="0"/>
          <p:nvPr/>
        </p:nvPicPr>
        <p:blipFill>
          <a:blip r:embed="rId3">
            <a:alphaModFix/>
          </a:blip>
          <a:stretch>
            <a:fillRect/>
          </a:stretch>
        </p:blipFill>
        <p:spPr>
          <a:xfrm>
            <a:off x="1738680" y="673400"/>
            <a:ext cx="5666644" cy="3400938"/>
          </a:xfrm>
          <a:prstGeom prst="rect">
            <a:avLst/>
          </a:prstGeom>
          <a:noFill/>
          <a:ln>
            <a:noFill/>
          </a:ln>
          <a:effectLst>
            <a:outerShdw blurRad="57150" rotWithShape="0" algn="bl" dir="5400000" dist="19050">
              <a:srgbClr val="000000">
                <a:alpha val="50000"/>
              </a:srgbClr>
            </a:outerShdw>
          </a:effectLst>
        </p:spPr>
      </p:pic>
      <p:sp>
        <p:nvSpPr>
          <p:cNvPr id="377" name="Google Shape;377;p34"/>
          <p:cNvSpPr/>
          <p:nvPr/>
        </p:nvSpPr>
        <p:spPr>
          <a:xfrm>
            <a:off x="4572000" y="1145900"/>
            <a:ext cx="682500" cy="207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34"/>
          <p:cNvSpPr txBox="1"/>
          <p:nvPr/>
        </p:nvSpPr>
        <p:spPr>
          <a:xfrm>
            <a:off x="229200" y="4194975"/>
            <a:ext cx="8438700" cy="666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vi" sz="1300">
                <a:solidFill>
                  <a:schemeClr val="dk1"/>
                </a:solidFill>
                <a:latin typeface="Roboto"/>
                <a:ea typeface="Roboto"/>
                <a:cs typeface="Roboto"/>
                <a:sym typeface="Roboto"/>
              </a:rPr>
              <a:t>Sau khi chọn ticker khách hàng muốn đặt lịch hẹn, trên thanh công cụ chọn vào biểu tượng “</a:t>
            </a:r>
            <a:r>
              <a:rPr b="1" lang="vi" sz="1300">
                <a:solidFill>
                  <a:schemeClr val="dk1"/>
                </a:solidFill>
                <a:latin typeface="Roboto"/>
                <a:ea typeface="Roboto"/>
                <a:cs typeface="Roboto"/>
                <a:sym typeface="Roboto"/>
              </a:rPr>
              <a:t>Cuộc Gặp</a:t>
            </a:r>
            <a:r>
              <a:rPr lang="vi" sz="1300">
                <a:solidFill>
                  <a:schemeClr val="dk1"/>
                </a:solidFill>
                <a:latin typeface="Roboto"/>
                <a:ea typeface="Roboto"/>
                <a:cs typeface="Roboto"/>
                <a:sym typeface="Roboto"/>
              </a:rPr>
              <a:t>” để chuyển đến màn hình đặt </a:t>
            </a:r>
            <a:r>
              <a:rPr b="1" lang="vi" sz="1300">
                <a:solidFill>
                  <a:schemeClr val="dk1"/>
                </a:solidFill>
                <a:latin typeface="Roboto"/>
                <a:ea typeface="Roboto"/>
                <a:cs typeface="Roboto"/>
                <a:sym typeface="Roboto"/>
              </a:rPr>
              <a:t>Lịch</a:t>
            </a:r>
            <a:r>
              <a:rPr lang="vi" sz="1300">
                <a:solidFill>
                  <a:schemeClr val="dk1"/>
                </a:solidFill>
                <a:latin typeface="Roboto"/>
                <a:ea typeface="Roboto"/>
                <a:cs typeface="Roboto"/>
                <a:sym typeface="Roboto"/>
              </a:rPr>
              <a:t>.</a:t>
            </a:r>
            <a:endParaRPr sz="1300">
              <a:solidFill>
                <a:schemeClr val="dk1"/>
              </a:solidFill>
              <a:latin typeface="Roboto"/>
              <a:ea typeface="Roboto"/>
              <a:cs typeface="Roboto"/>
              <a:sym typeface="Roboto"/>
            </a:endParaRPr>
          </a:p>
        </p:txBody>
      </p:sp>
      <p:pic>
        <p:nvPicPr>
          <p:cNvPr id="379" name="Google Shape;379;p34"/>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5"/>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385" name="Google Shape;385;p35"/>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386" name="Google Shape;386;p35"/>
          <p:cNvCxnSpPr>
            <a:stCxn id="387" idx="3"/>
            <a:endCxn id="387"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88" name="Google Shape;388;p35"/>
          <p:cNvCxnSpPr>
            <a:stCxn id="387" idx="3"/>
            <a:endCxn id="387"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89" name="Google Shape;389;p35"/>
          <p:cNvCxnSpPr>
            <a:stCxn id="387" idx="3"/>
            <a:endCxn id="387"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390" name="Google Shape;390;p35"/>
          <p:cNvCxnSpPr>
            <a:stCxn id="391"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392" name="Google Shape;392;p35"/>
          <p:cNvCxnSpPr>
            <a:stCxn id="391" idx="1"/>
            <a:endCxn id="391"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393" name="Google Shape;393;p35"/>
          <p:cNvSpPr txBox="1"/>
          <p:nvPr/>
        </p:nvSpPr>
        <p:spPr>
          <a:xfrm>
            <a:off x="229200" y="4040175"/>
            <a:ext cx="8438700" cy="820800"/>
          </a:xfrm>
          <a:prstGeom prst="rect">
            <a:avLst/>
          </a:prstGeom>
          <a:noFill/>
          <a:ln>
            <a:noFill/>
          </a:ln>
        </p:spPr>
        <p:txBody>
          <a:bodyPr anchorCtr="0" anchor="t" bIns="91425" lIns="91425" spcFirstLastPara="1" rIns="91425" wrap="square" tIns="91425">
            <a:noAutofit/>
          </a:bodyPr>
          <a:lstStyle/>
          <a:p>
            <a:pPr indent="-311150" lvl="0" marL="457200" rtl="0" algn="l">
              <a:lnSpc>
                <a:spcPct val="150000"/>
              </a:lnSpc>
              <a:spcBef>
                <a:spcPts val="0"/>
              </a:spcBef>
              <a:spcAft>
                <a:spcPts val="0"/>
              </a:spcAft>
              <a:buClr>
                <a:schemeClr val="dk1"/>
              </a:buClr>
              <a:buSzPts val="1300"/>
              <a:buFont typeface="Roboto"/>
              <a:buAutoNum type="arabicPeriod"/>
            </a:pPr>
            <a:r>
              <a:rPr lang="vi" sz="1300">
                <a:solidFill>
                  <a:schemeClr val="dk1"/>
                </a:solidFill>
                <a:latin typeface="Roboto"/>
                <a:ea typeface="Roboto"/>
                <a:cs typeface="Roboto"/>
                <a:sym typeface="Roboto"/>
              </a:rPr>
              <a:t>Hiển thị ngày được chọn để thực hiện thêm lịch hẹn </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Font typeface="Roboto"/>
              <a:buAutoNum type="arabicPeriod"/>
            </a:pPr>
            <a:r>
              <a:rPr lang="vi" sz="1300">
                <a:solidFill>
                  <a:schemeClr val="dk1"/>
                </a:solidFill>
                <a:latin typeface="Roboto"/>
                <a:ea typeface="Roboto"/>
                <a:cs typeface="Roboto"/>
                <a:sym typeface="Roboto"/>
              </a:rPr>
              <a:t>Hiển thị các khung giờ trong ngày </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Font typeface="Roboto"/>
              <a:buAutoNum type="arabicPeriod"/>
            </a:pPr>
            <a:r>
              <a:rPr lang="vi" sz="1300">
                <a:solidFill>
                  <a:schemeClr val="dk1"/>
                </a:solidFill>
                <a:latin typeface="Roboto"/>
                <a:ea typeface="Roboto"/>
                <a:cs typeface="Roboto"/>
                <a:sym typeface="Roboto"/>
              </a:rPr>
              <a:t>Hiển thị lịch giúp người dùng có thể chọn chính xác ngày thêm lịch cũng như chọn hiển thị người tham dự</a:t>
            </a:r>
            <a:endParaRPr sz="1300">
              <a:solidFill>
                <a:schemeClr val="dk1"/>
              </a:solidFill>
              <a:latin typeface="Roboto"/>
              <a:ea typeface="Roboto"/>
              <a:cs typeface="Roboto"/>
              <a:sym typeface="Roboto"/>
            </a:endParaRPr>
          </a:p>
        </p:txBody>
      </p:sp>
      <p:pic>
        <p:nvPicPr>
          <p:cNvPr id="394" name="Google Shape;394;p35"/>
          <p:cNvPicPr preferRelativeResize="0"/>
          <p:nvPr/>
        </p:nvPicPr>
        <p:blipFill>
          <a:blip r:embed="rId3">
            <a:alphaModFix/>
          </a:blip>
          <a:stretch>
            <a:fillRect/>
          </a:stretch>
        </p:blipFill>
        <p:spPr>
          <a:xfrm>
            <a:off x="543075" y="691425"/>
            <a:ext cx="8053399" cy="3302725"/>
          </a:xfrm>
          <a:prstGeom prst="rect">
            <a:avLst/>
          </a:prstGeom>
          <a:noFill/>
          <a:ln>
            <a:noFill/>
          </a:ln>
          <a:effectLst>
            <a:outerShdw blurRad="57150" rotWithShape="0" algn="bl" dir="5400000" dist="19050">
              <a:srgbClr val="000000">
                <a:alpha val="50000"/>
              </a:srgbClr>
            </a:outerShdw>
          </a:effectLst>
        </p:spPr>
      </p:pic>
      <p:sp>
        <p:nvSpPr>
          <p:cNvPr id="395" name="Google Shape;395;p35"/>
          <p:cNvSpPr/>
          <p:nvPr/>
        </p:nvSpPr>
        <p:spPr>
          <a:xfrm>
            <a:off x="7414375" y="1178400"/>
            <a:ext cx="1182000" cy="14721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6" name="Google Shape;396;p35"/>
          <p:cNvSpPr/>
          <p:nvPr/>
        </p:nvSpPr>
        <p:spPr>
          <a:xfrm>
            <a:off x="543075" y="1361025"/>
            <a:ext cx="295200" cy="25788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7" name="Google Shape;397;p35"/>
          <p:cNvSpPr/>
          <p:nvPr/>
        </p:nvSpPr>
        <p:spPr>
          <a:xfrm>
            <a:off x="543075" y="984825"/>
            <a:ext cx="6828300" cy="3762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8" name="Google Shape;398;p35"/>
          <p:cNvSpPr txBox="1"/>
          <p:nvPr/>
        </p:nvSpPr>
        <p:spPr>
          <a:xfrm>
            <a:off x="87125" y="10689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399" name="Google Shape;399;p35"/>
          <p:cNvSpPr txBox="1"/>
          <p:nvPr/>
        </p:nvSpPr>
        <p:spPr>
          <a:xfrm>
            <a:off x="87125" y="2546475"/>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sp>
        <p:nvSpPr>
          <p:cNvPr id="400" name="Google Shape;400;p35"/>
          <p:cNvSpPr txBox="1"/>
          <p:nvPr/>
        </p:nvSpPr>
        <p:spPr>
          <a:xfrm>
            <a:off x="8832300" y="1810500"/>
            <a:ext cx="2559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p:txBody>
      </p:sp>
      <p:cxnSp>
        <p:nvCxnSpPr>
          <p:cNvPr id="401" name="Google Shape;401;p35"/>
          <p:cNvCxnSpPr>
            <a:stCxn id="398" idx="3"/>
            <a:endCxn id="397" idx="1"/>
          </p:cNvCxnSpPr>
          <p:nvPr/>
        </p:nvCxnSpPr>
        <p:spPr>
          <a:xfrm>
            <a:off x="343025" y="1172925"/>
            <a:ext cx="200100" cy="0"/>
          </a:xfrm>
          <a:prstGeom prst="straightConnector1">
            <a:avLst/>
          </a:prstGeom>
          <a:noFill/>
          <a:ln cap="flat" cmpd="sng" w="9525">
            <a:solidFill>
              <a:srgbClr val="FF0000"/>
            </a:solidFill>
            <a:prstDash val="solid"/>
            <a:round/>
            <a:headEnd len="med" w="med" type="none"/>
            <a:tailEnd len="med" w="med" type="none"/>
          </a:ln>
        </p:spPr>
      </p:cxnSp>
      <p:cxnSp>
        <p:nvCxnSpPr>
          <p:cNvPr id="402" name="Google Shape;402;p35"/>
          <p:cNvCxnSpPr>
            <a:stCxn id="399" idx="3"/>
            <a:endCxn id="396" idx="1"/>
          </p:cNvCxnSpPr>
          <p:nvPr/>
        </p:nvCxnSpPr>
        <p:spPr>
          <a:xfrm>
            <a:off x="343025" y="2650425"/>
            <a:ext cx="200100" cy="0"/>
          </a:xfrm>
          <a:prstGeom prst="straightConnector1">
            <a:avLst/>
          </a:prstGeom>
          <a:noFill/>
          <a:ln cap="flat" cmpd="sng" w="9525">
            <a:solidFill>
              <a:srgbClr val="FF0000"/>
            </a:solidFill>
            <a:prstDash val="solid"/>
            <a:round/>
            <a:headEnd len="med" w="med" type="none"/>
            <a:tailEnd len="med" w="med" type="none"/>
          </a:ln>
        </p:spPr>
      </p:cxnSp>
      <p:cxnSp>
        <p:nvCxnSpPr>
          <p:cNvPr id="403" name="Google Shape;403;p35"/>
          <p:cNvCxnSpPr>
            <a:stCxn id="395" idx="3"/>
            <a:endCxn id="400" idx="1"/>
          </p:cNvCxnSpPr>
          <p:nvPr/>
        </p:nvCxnSpPr>
        <p:spPr>
          <a:xfrm>
            <a:off x="8596375" y="1914450"/>
            <a:ext cx="235800" cy="0"/>
          </a:xfrm>
          <a:prstGeom prst="straightConnector1">
            <a:avLst/>
          </a:prstGeom>
          <a:noFill/>
          <a:ln cap="flat" cmpd="sng" w="9525">
            <a:solidFill>
              <a:srgbClr val="FF0000"/>
            </a:solidFill>
            <a:prstDash val="solid"/>
            <a:round/>
            <a:headEnd len="med" w="med" type="none"/>
            <a:tailEnd len="med" w="med" type="none"/>
          </a:ln>
        </p:spPr>
      </p:cxnSp>
      <p:pic>
        <p:nvPicPr>
          <p:cNvPr id="404" name="Google Shape;404;p35"/>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6"/>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410" name="Google Shape;410;p36"/>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411" name="Google Shape;411;p36"/>
          <p:cNvCxnSpPr>
            <a:stCxn id="412" idx="3"/>
            <a:endCxn id="412"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13" name="Google Shape;413;p36"/>
          <p:cNvCxnSpPr>
            <a:stCxn id="412" idx="3"/>
            <a:endCxn id="412"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14" name="Google Shape;414;p36"/>
          <p:cNvCxnSpPr>
            <a:stCxn id="412" idx="3"/>
            <a:endCxn id="412"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15" name="Google Shape;415;p36"/>
          <p:cNvCxnSpPr>
            <a:stCxn id="416"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417" name="Google Shape;417;p36"/>
          <p:cNvCxnSpPr>
            <a:stCxn id="416" idx="1"/>
            <a:endCxn id="416"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418" name="Google Shape;418;p36"/>
          <p:cNvSpPr txBox="1"/>
          <p:nvPr/>
        </p:nvSpPr>
        <p:spPr>
          <a:xfrm>
            <a:off x="229200" y="3639125"/>
            <a:ext cx="8438700" cy="1221900"/>
          </a:xfrm>
          <a:prstGeom prst="rect">
            <a:avLst/>
          </a:prstGeom>
          <a:noFill/>
          <a:ln>
            <a:noFill/>
          </a:ln>
        </p:spPr>
        <p:txBody>
          <a:bodyPr anchorCtr="0" anchor="t" bIns="91425" lIns="91425" spcFirstLastPara="1" rIns="91425" wrap="square" tIns="91425">
            <a:noAutofit/>
          </a:bodyPr>
          <a:lstStyle/>
          <a:p>
            <a:pPr indent="-311150" lvl="0" marL="457200" rtl="0" algn="l">
              <a:lnSpc>
                <a:spcPct val="15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Người dùng có thể kích 2 lần chuột trái để chọn chính khung giờ đặt lịch hẹn</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Nếu muốn chọn khung giờ trong khoảng thời gian nào, người sử dụng có thể giữ chuột trái từ lúc thời gian bắt đầu đến giờ kết thúc </a:t>
            </a:r>
            <a:endParaRPr sz="13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rPr lang="vi" sz="1300">
                <a:solidFill>
                  <a:schemeClr val="dk1"/>
                </a:solidFill>
                <a:latin typeface="Roboto"/>
                <a:ea typeface="Roboto"/>
                <a:cs typeface="Roboto"/>
                <a:sym typeface="Roboto"/>
              </a:rPr>
              <a:t>VD: Như trong hình ví dụ trên ta có thể thấy được thông tin khách hàng cũng như khung giờ đặt lịch từ 5:00 - 6:15</a:t>
            </a:r>
            <a:endParaRPr sz="1300">
              <a:solidFill>
                <a:schemeClr val="dk1"/>
              </a:solidFill>
              <a:latin typeface="Roboto"/>
              <a:ea typeface="Roboto"/>
              <a:cs typeface="Roboto"/>
              <a:sym typeface="Roboto"/>
            </a:endParaRPr>
          </a:p>
        </p:txBody>
      </p:sp>
      <p:pic>
        <p:nvPicPr>
          <p:cNvPr id="419" name="Google Shape;419;p36"/>
          <p:cNvPicPr preferRelativeResize="0"/>
          <p:nvPr/>
        </p:nvPicPr>
        <p:blipFill>
          <a:blip r:embed="rId3">
            <a:alphaModFix/>
          </a:blip>
          <a:stretch>
            <a:fillRect/>
          </a:stretch>
        </p:blipFill>
        <p:spPr>
          <a:xfrm>
            <a:off x="495425" y="739826"/>
            <a:ext cx="8184474" cy="2856225"/>
          </a:xfrm>
          <a:prstGeom prst="rect">
            <a:avLst/>
          </a:prstGeom>
          <a:noFill/>
          <a:ln>
            <a:noFill/>
          </a:ln>
          <a:effectLst>
            <a:outerShdw blurRad="57150" rotWithShape="0" algn="bl" dir="5400000" dist="19050">
              <a:srgbClr val="000000">
                <a:alpha val="50000"/>
              </a:srgbClr>
            </a:outerShdw>
          </a:effectLst>
        </p:spPr>
      </p:pic>
      <p:sp>
        <p:nvSpPr>
          <p:cNvPr id="420" name="Google Shape;420;p36"/>
          <p:cNvSpPr/>
          <p:nvPr/>
        </p:nvSpPr>
        <p:spPr>
          <a:xfrm>
            <a:off x="847025" y="2650550"/>
            <a:ext cx="7641900" cy="2508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1" name="Google Shape;421;p36"/>
          <p:cNvSpPr/>
          <p:nvPr/>
        </p:nvSpPr>
        <p:spPr>
          <a:xfrm>
            <a:off x="180700" y="2693600"/>
            <a:ext cx="551700" cy="164700"/>
          </a:xfrm>
          <a:prstGeom prst="rightArrow">
            <a:avLst>
              <a:gd fmla="val 50000" name="adj1"/>
              <a:gd fmla="val 50000" name="adj2"/>
            </a:avLst>
          </a:prstGeom>
          <a:solidFill>
            <a:srgbClr val="FFFFFF"/>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pic>
        <p:nvPicPr>
          <p:cNvPr id="422" name="Google Shape;422;p36"/>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7"/>
          <p:cNvSpPr txBox="1"/>
          <p:nvPr>
            <p:ph type="title"/>
          </p:nvPr>
        </p:nvSpPr>
        <p:spPr>
          <a:xfrm>
            <a:off x="311700" y="93100"/>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600">
                <a:solidFill>
                  <a:srgbClr val="674EA7"/>
                </a:solidFill>
                <a:latin typeface="Oswald"/>
                <a:ea typeface="Oswald"/>
                <a:cs typeface="Oswald"/>
                <a:sym typeface="Oswald"/>
              </a:rPr>
              <a:t>Thao tác “Thêm” cuộc hẹn</a:t>
            </a:r>
            <a:endParaRPr b="1" sz="2600">
              <a:latin typeface="Oswald"/>
              <a:ea typeface="Oswald"/>
              <a:cs typeface="Oswald"/>
              <a:sym typeface="Oswald"/>
            </a:endParaRPr>
          </a:p>
        </p:txBody>
      </p:sp>
      <p:sp>
        <p:nvSpPr>
          <p:cNvPr id="428" name="Google Shape;428;p37"/>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429" name="Google Shape;429;p37"/>
          <p:cNvCxnSpPr>
            <a:stCxn id="430" idx="3"/>
            <a:endCxn id="43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31" name="Google Shape;431;p37"/>
          <p:cNvCxnSpPr>
            <a:stCxn id="430" idx="3"/>
            <a:endCxn id="43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32" name="Google Shape;432;p37"/>
          <p:cNvCxnSpPr>
            <a:stCxn id="430" idx="3"/>
            <a:endCxn id="43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33" name="Google Shape;433;p37"/>
          <p:cNvCxnSpPr>
            <a:stCxn id="434"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435" name="Google Shape;435;p37"/>
          <p:cNvCxnSpPr>
            <a:stCxn id="434" idx="1"/>
            <a:endCxn id="434"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436" name="Google Shape;436;p37"/>
          <p:cNvSpPr txBox="1"/>
          <p:nvPr/>
        </p:nvSpPr>
        <p:spPr>
          <a:xfrm>
            <a:off x="1773125" y="707775"/>
            <a:ext cx="6751500" cy="849900"/>
          </a:xfrm>
          <a:prstGeom prst="rect">
            <a:avLst/>
          </a:prstGeom>
          <a:noFill/>
          <a:ln>
            <a:noFill/>
          </a:ln>
        </p:spPr>
        <p:txBody>
          <a:bodyPr anchorCtr="0" anchor="ctr" bIns="91425" lIns="91425" spcFirstLastPara="1" rIns="91425" wrap="square" tIns="91425">
            <a:noAutofit/>
          </a:bodyPr>
          <a:lstStyle/>
          <a:p>
            <a:pPr indent="-311150" lvl="0" marL="457200" rtl="0" algn="l">
              <a:lnSpc>
                <a:spcPct val="15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Sau khi chọn khung giờ, hệ thống sẽ hiển thị Popup sự kiện mới để người dùng có thể thêm các trường thông tin cho cuộc hẹn như chủ đề và note</a:t>
            </a:r>
            <a:endParaRPr sz="13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t/>
            </a:r>
            <a:endParaRPr sz="1300">
              <a:solidFill>
                <a:schemeClr val="dk1"/>
              </a:solidFill>
              <a:latin typeface="Roboto"/>
              <a:ea typeface="Roboto"/>
              <a:cs typeface="Roboto"/>
              <a:sym typeface="Roboto"/>
            </a:endParaRPr>
          </a:p>
        </p:txBody>
      </p:sp>
      <p:pic>
        <p:nvPicPr>
          <p:cNvPr id="437" name="Google Shape;437;p37"/>
          <p:cNvPicPr preferRelativeResize="0"/>
          <p:nvPr/>
        </p:nvPicPr>
        <p:blipFill>
          <a:blip r:embed="rId3">
            <a:alphaModFix/>
          </a:blip>
          <a:stretch>
            <a:fillRect/>
          </a:stretch>
        </p:blipFill>
        <p:spPr>
          <a:xfrm>
            <a:off x="311699" y="593050"/>
            <a:ext cx="1301900" cy="966650"/>
          </a:xfrm>
          <a:prstGeom prst="rect">
            <a:avLst/>
          </a:prstGeom>
          <a:noFill/>
          <a:ln>
            <a:noFill/>
          </a:ln>
          <a:effectLst>
            <a:outerShdw blurRad="57150" rotWithShape="0" algn="bl" dir="5400000" dist="19050">
              <a:srgbClr val="000000">
                <a:alpha val="50000"/>
              </a:srgbClr>
            </a:outerShdw>
          </a:effectLst>
        </p:spPr>
      </p:pic>
      <p:pic>
        <p:nvPicPr>
          <p:cNvPr id="438" name="Google Shape;438;p37"/>
          <p:cNvPicPr preferRelativeResize="0"/>
          <p:nvPr/>
        </p:nvPicPr>
        <p:blipFill>
          <a:blip r:embed="rId4">
            <a:alphaModFix/>
          </a:blip>
          <a:stretch>
            <a:fillRect/>
          </a:stretch>
        </p:blipFill>
        <p:spPr>
          <a:xfrm>
            <a:off x="944600" y="1662150"/>
            <a:ext cx="7254801" cy="2781010"/>
          </a:xfrm>
          <a:prstGeom prst="rect">
            <a:avLst/>
          </a:prstGeom>
          <a:noFill/>
          <a:ln>
            <a:noFill/>
          </a:ln>
          <a:effectLst>
            <a:outerShdw blurRad="57150" rotWithShape="0" algn="bl" dir="5400000" dist="19050">
              <a:srgbClr val="000000">
                <a:alpha val="50000"/>
              </a:srgbClr>
            </a:outerShdw>
          </a:effectLst>
        </p:spPr>
      </p:pic>
      <p:sp>
        <p:nvSpPr>
          <p:cNvPr id="439" name="Google Shape;439;p37"/>
          <p:cNvSpPr txBox="1"/>
          <p:nvPr/>
        </p:nvSpPr>
        <p:spPr>
          <a:xfrm>
            <a:off x="311700" y="4619225"/>
            <a:ext cx="8313300" cy="323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vi" sz="1300">
                <a:solidFill>
                  <a:schemeClr val="dk2"/>
                </a:solidFill>
                <a:latin typeface="Roboto"/>
                <a:ea typeface="Roboto"/>
                <a:cs typeface="Roboto"/>
                <a:sym typeface="Roboto"/>
              </a:rPr>
              <a:t>Cuộc hẹn sau khi thêm thành công sẽ hiển thị trực tiếp trên trang hiển thị “Lịch”, người sử dụng có thể nhấn vào để xem toàn bộ thông tin cuộc hẹn. </a:t>
            </a:r>
            <a:endParaRPr sz="1300">
              <a:solidFill>
                <a:schemeClr val="dk2"/>
              </a:solidFill>
              <a:latin typeface="Roboto"/>
              <a:ea typeface="Roboto"/>
              <a:cs typeface="Roboto"/>
              <a:sym typeface="Roboto"/>
            </a:endParaRPr>
          </a:p>
        </p:txBody>
      </p:sp>
      <p:sp>
        <p:nvSpPr>
          <p:cNvPr id="440" name="Google Shape;440;p37"/>
          <p:cNvSpPr/>
          <p:nvPr/>
        </p:nvSpPr>
        <p:spPr>
          <a:xfrm>
            <a:off x="1691450" y="745450"/>
            <a:ext cx="551700" cy="164700"/>
          </a:xfrm>
          <a:prstGeom prst="rightArrow">
            <a:avLst>
              <a:gd fmla="val 50000" name="adj1"/>
              <a:gd fmla="val 50000" name="adj2"/>
            </a:avLst>
          </a:prstGeom>
          <a:solidFill>
            <a:srgbClr val="FFFFFF"/>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441" name="Google Shape;441;p37"/>
          <p:cNvSpPr/>
          <p:nvPr/>
        </p:nvSpPr>
        <p:spPr>
          <a:xfrm>
            <a:off x="3239050" y="2607575"/>
            <a:ext cx="2090700" cy="14901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42" name="Google Shape;442;p37"/>
          <p:cNvPicPr preferRelativeResize="0"/>
          <p:nvPr/>
        </p:nvPicPr>
        <p:blipFill>
          <a:blip r:embed="rId5">
            <a:alphaModFix/>
          </a:blip>
          <a:stretch>
            <a:fillRect/>
          </a:stretch>
        </p:blipFill>
        <p:spPr>
          <a:xfrm>
            <a:off x="8414200" y="30625"/>
            <a:ext cx="682550" cy="5224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8"/>
          <p:cNvSpPr txBox="1"/>
          <p:nvPr>
            <p:ph type="title"/>
          </p:nvPr>
        </p:nvSpPr>
        <p:spPr>
          <a:xfrm>
            <a:off x="229200" y="114575"/>
            <a:ext cx="8520600" cy="397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200"/>
              </a:spcAft>
              <a:buNone/>
            </a:pPr>
            <a:r>
              <a:rPr b="1" lang="vi" sz="2400">
                <a:solidFill>
                  <a:srgbClr val="674EA7"/>
                </a:solidFill>
                <a:latin typeface="Oswald"/>
                <a:ea typeface="Oswald"/>
                <a:cs typeface="Oswald"/>
                <a:sym typeface="Oswald"/>
              </a:rPr>
              <a:t>Thao tác “Lọc” cuộc hẹn</a:t>
            </a:r>
            <a:endParaRPr b="1" sz="2400">
              <a:latin typeface="Oswald"/>
              <a:ea typeface="Oswald"/>
              <a:cs typeface="Oswald"/>
              <a:sym typeface="Oswald"/>
            </a:endParaRPr>
          </a:p>
        </p:txBody>
      </p:sp>
      <p:sp>
        <p:nvSpPr>
          <p:cNvPr id="448" name="Google Shape;448;p38"/>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449" name="Google Shape;449;p38"/>
          <p:cNvCxnSpPr>
            <a:stCxn id="450" idx="3"/>
            <a:endCxn id="45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51" name="Google Shape;451;p38"/>
          <p:cNvCxnSpPr>
            <a:stCxn id="450" idx="3"/>
            <a:endCxn id="45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cxnSp>
        <p:nvCxnSpPr>
          <p:cNvPr id="452" name="Google Shape;452;p38"/>
          <p:cNvCxnSpPr>
            <a:stCxn id="450" idx="3"/>
            <a:endCxn id="450" idx="3"/>
          </p:cNvCxnSpPr>
          <p:nvPr/>
        </p:nvCxnSpPr>
        <p:spPr>
          <a:xfrm>
            <a:off x="5247575" y="984825"/>
            <a:ext cx="0" cy="0"/>
          </a:xfrm>
          <a:prstGeom prst="straightConnector1">
            <a:avLst/>
          </a:prstGeom>
          <a:noFill/>
          <a:ln cap="flat" cmpd="sng" w="9525">
            <a:solidFill>
              <a:schemeClr val="dk2"/>
            </a:solidFill>
            <a:prstDash val="solid"/>
            <a:round/>
            <a:headEnd len="med" w="med" type="none"/>
            <a:tailEnd len="med" w="med" type="none"/>
          </a:ln>
        </p:spPr>
      </p:cxnSp>
      <p:sp>
        <p:nvSpPr>
          <p:cNvPr id="453" name="Google Shape;453;p38"/>
          <p:cNvSpPr txBox="1"/>
          <p:nvPr/>
        </p:nvSpPr>
        <p:spPr>
          <a:xfrm>
            <a:off x="5986200" y="694675"/>
            <a:ext cx="3045000" cy="3316800"/>
          </a:xfrm>
          <a:prstGeom prst="rect">
            <a:avLst/>
          </a:prstGeom>
          <a:noFill/>
          <a:ln>
            <a:noFill/>
          </a:ln>
        </p:spPr>
        <p:txBody>
          <a:bodyPr anchorCtr="0" anchor="ctr" bIns="91425" lIns="90000" spcFirstLastPara="1" rIns="91425" wrap="square" tIns="91425">
            <a:noAutofit/>
          </a:bodyPr>
          <a:lstStyle/>
          <a:p>
            <a:pPr indent="-161925" lvl="0" marL="89999" rtl="0" algn="l">
              <a:lnSpc>
                <a:spcPct val="150000"/>
              </a:lnSpc>
              <a:spcBef>
                <a:spcPts val="0"/>
              </a:spcBef>
              <a:spcAft>
                <a:spcPts val="0"/>
              </a:spcAft>
              <a:buClr>
                <a:schemeClr val="dk1"/>
              </a:buClr>
              <a:buSzPts val="1200"/>
              <a:buFont typeface="Roboto"/>
              <a:buAutoNum type="arabicPeriod"/>
            </a:pPr>
            <a:r>
              <a:rPr lang="vi" sz="1200">
                <a:solidFill>
                  <a:schemeClr val="dk1"/>
                </a:solidFill>
                <a:latin typeface="Roboto"/>
                <a:ea typeface="Roboto"/>
                <a:cs typeface="Roboto"/>
                <a:sym typeface="Roboto"/>
              </a:rPr>
              <a:t>Người dùng có thể tìm kiếm lịch hẹn thông qua chủ đề cuộc hẹn hoặc người đặt lịch</a:t>
            </a:r>
            <a:endParaRPr sz="1200">
              <a:solidFill>
                <a:schemeClr val="dk1"/>
              </a:solidFill>
              <a:latin typeface="Roboto"/>
              <a:ea typeface="Roboto"/>
              <a:cs typeface="Roboto"/>
              <a:sym typeface="Roboto"/>
            </a:endParaRPr>
          </a:p>
          <a:p>
            <a:pPr indent="-161925" lvl="0" marL="89999" rtl="0" algn="l">
              <a:lnSpc>
                <a:spcPct val="150000"/>
              </a:lnSpc>
              <a:spcBef>
                <a:spcPts val="0"/>
              </a:spcBef>
              <a:spcAft>
                <a:spcPts val="0"/>
              </a:spcAft>
              <a:buClr>
                <a:schemeClr val="dk1"/>
              </a:buClr>
              <a:buSzPts val="1200"/>
              <a:buFont typeface="Roboto"/>
              <a:buAutoNum type="arabicPeriod"/>
            </a:pPr>
            <a:r>
              <a:rPr lang="vi" sz="1200">
                <a:solidFill>
                  <a:schemeClr val="dk1"/>
                </a:solidFill>
                <a:latin typeface="Roboto"/>
                <a:ea typeface="Roboto"/>
                <a:cs typeface="Roboto"/>
                <a:sym typeface="Roboto"/>
              </a:rPr>
              <a:t>Hiển thị tất cả cuộc hẹn theo dạng List hoặc dạng lịch tùy theo nhu cầu </a:t>
            </a:r>
            <a:endParaRPr sz="1200">
              <a:solidFill>
                <a:schemeClr val="dk1"/>
              </a:solidFill>
              <a:latin typeface="Roboto"/>
              <a:ea typeface="Roboto"/>
              <a:cs typeface="Roboto"/>
              <a:sym typeface="Roboto"/>
            </a:endParaRPr>
          </a:p>
          <a:p>
            <a:pPr indent="-161925" lvl="0" marL="89999" rtl="0" algn="l">
              <a:lnSpc>
                <a:spcPct val="150000"/>
              </a:lnSpc>
              <a:spcBef>
                <a:spcPts val="0"/>
              </a:spcBef>
              <a:spcAft>
                <a:spcPts val="0"/>
              </a:spcAft>
              <a:buClr>
                <a:schemeClr val="dk1"/>
              </a:buClr>
              <a:buSzPts val="1200"/>
              <a:buFont typeface="Roboto"/>
              <a:buAutoNum type="arabicPeriod"/>
            </a:pPr>
            <a:r>
              <a:rPr lang="vi" sz="1200">
                <a:solidFill>
                  <a:schemeClr val="dk1"/>
                </a:solidFill>
                <a:latin typeface="Roboto"/>
                <a:ea typeface="Roboto"/>
                <a:cs typeface="Roboto"/>
                <a:sym typeface="Roboto"/>
              </a:rPr>
              <a:t>Bộ lọc giúp người dùng lọc cuộc hẹn theo từng thuộc tính  khác nhau </a:t>
            </a:r>
            <a:endParaRPr sz="1200">
              <a:solidFill>
                <a:schemeClr val="dk1"/>
              </a:solidFill>
              <a:latin typeface="Roboto"/>
              <a:ea typeface="Roboto"/>
              <a:cs typeface="Roboto"/>
              <a:sym typeface="Roboto"/>
            </a:endParaRPr>
          </a:p>
          <a:p>
            <a:pPr indent="-161925" lvl="0" marL="89999" rtl="0" algn="l">
              <a:lnSpc>
                <a:spcPct val="150000"/>
              </a:lnSpc>
              <a:spcBef>
                <a:spcPts val="0"/>
              </a:spcBef>
              <a:spcAft>
                <a:spcPts val="0"/>
              </a:spcAft>
              <a:buClr>
                <a:schemeClr val="dk1"/>
              </a:buClr>
              <a:buSzPts val="1200"/>
              <a:buFont typeface="Roboto"/>
              <a:buAutoNum type="arabicPeriod"/>
            </a:pPr>
            <a:r>
              <a:rPr lang="vi" sz="1200">
                <a:solidFill>
                  <a:schemeClr val="dk1"/>
                </a:solidFill>
                <a:latin typeface="Roboto"/>
                <a:ea typeface="Roboto"/>
                <a:cs typeface="Roboto"/>
                <a:sym typeface="Roboto"/>
              </a:rPr>
              <a:t>Liên kết cuộc hẹn hỗ trợ qua Google hoặc Outlook </a:t>
            </a:r>
            <a:endParaRPr sz="1200">
              <a:solidFill>
                <a:schemeClr val="dk1"/>
              </a:solidFill>
              <a:latin typeface="Roboto"/>
              <a:ea typeface="Roboto"/>
              <a:cs typeface="Roboto"/>
              <a:sym typeface="Roboto"/>
            </a:endParaRPr>
          </a:p>
          <a:p>
            <a:pPr indent="-161925" lvl="0" marL="89999" rtl="0" algn="l">
              <a:lnSpc>
                <a:spcPct val="150000"/>
              </a:lnSpc>
              <a:spcBef>
                <a:spcPts val="0"/>
              </a:spcBef>
              <a:spcAft>
                <a:spcPts val="0"/>
              </a:spcAft>
              <a:buClr>
                <a:schemeClr val="dk1"/>
              </a:buClr>
              <a:buSzPts val="1200"/>
              <a:buFont typeface="Roboto"/>
              <a:buAutoNum type="arabicPeriod"/>
            </a:pPr>
            <a:r>
              <a:rPr lang="vi" sz="1200">
                <a:solidFill>
                  <a:schemeClr val="dk1"/>
                </a:solidFill>
                <a:latin typeface="Roboto"/>
                <a:ea typeface="Roboto"/>
                <a:cs typeface="Roboto"/>
                <a:sym typeface="Roboto"/>
              </a:rPr>
              <a:t>Chọn đối tượng người tham dự để hiển thị lịch</a:t>
            </a:r>
            <a:endParaRPr sz="1200">
              <a:solidFill>
                <a:schemeClr val="dk1"/>
              </a:solidFill>
              <a:latin typeface="Roboto"/>
              <a:ea typeface="Roboto"/>
              <a:cs typeface="Roboto"/>
              <a:sym typeface="Roboto"/>
            </a:endParaRPr>
          </a:p>
        </p:txBody>
      </p:sp>
      <p:cxnSp>
        <p:nvCxnSpPr>
          <p:cNvPr id="454" name="Google Shape;454;p38"/>
          <p:cNvCxnSpPr>
            <a:stCxn id="455"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456" name="Google Shape;456;p38"/>
          <p:cNvCxnSpPr>
            <a:stCxn id="455" idx="1"/>
            <a:endCxn id="455"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sp>
        <p:nvSpPr>
          <p:cNvPr id="457" name="Google Shape;457;p38"/>
          <p:cNvSpPr txBox="1"/>
          <p:nvPr/>
        </p:nvSpPr>
        <p:spPr>
          <a:xfrm>
            <a:off x="400125" y="907575"/>
            <a:ext cx="8398800" cy="3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458" name="Google Shape;458;p38"/>
          <p:cNvPicPr preferRelativeResize="0"/>
          <p:nvPr/>
        </p:nvPicPr>
        <p:blipFill>
          <a:blip r:embed="rId3">
            <a:alphaModFix/>
          </a:blip>
          <a:stretch>
            <a:fillRect/>
          </a:stretch>
        </p:blipFill>
        <p:spPr>
          <a:xfrm>
            <a:off x="372450" y="795150"/>
            <a:ext cx="5470500" cy="3216271"/>
          </a:xfrm>
          <a:prstGeom prst="rect">
            <a:avLst/>
          </a:prstGeom>
          <a:noFill/>
          <a:ln>
            <a:noFill/>
          </a:ln>
          <a:effectLst>
            <a:outerShdw blurRad="57150" rotWithShape="0" algn="bl" dir="5400000" dist="19050">
              <a:srgbClr val="000000">
                <a:alpha val="50000"/>
              </a:srgbClr>
            </a:outerShdw>
          </a:effectLst>
        </p:spPr>
      </p:pic>
      <p:sp>
        <p:nvSpPr>
          <p:cNvPr id="459" name="Google Shape;459;p38"/>
          <p:cNvSpPr/>
          <p:nvPr/>
        </p:nvSpPr>
        <p:spPr>
          <a:xfrm>
            <a:off x="372600" y="795350"/>
            <a:ext cx="5470500" cy="207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0" name="Google Shape;460;p38"/>
          <p:cNvSpPr/>
          <p:nvPr/>
        </p:nvSpPr>
        <p:spPr>
          <a:xfrm>
            <a:off x="372600" y="1003075"/>
            <a:ext cx="1002600" cy="2169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1" name="Google Shape;461;p38"/>
          <p:cNvSpPr/>
          <p:nvPr/>
        </p:nvSpPr>
        <p:spPr>
          <a:xfrm>
            <a:off x="5328650" y="1002375"/>
            <a:ext cx="514500" cy="207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2" name="Google Shape;462;p38"/>
          <p:cNvSpPr/>
          <p:nvPr/>
        </p:nvSpPr>
        <p:spPr>
          <a:xfrm>
            <a:off x="4263450" y="1285875"/>
            <a:ext cx="1579500" cy="13110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3" name="Google Shape;463;p38"/>
          <p:cNvSpPr/>
          <p:nvPr/>
        </p:nvSpPr>
        <p:spPr>
          <a:xfrm>
            <a:off x="4263450" y="2596875"/>
            <a:ext cx="1579500" cy="3975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4" name="Google Shape;464;p38"/>
          <p:cNvSpPr/>
          <p:nvPr/>
        </p:nvSpPr>
        <p:spPr>
          <a:xfrm>
            <a:off x="4263450" y="3069975"/>
            <a:ext cx="1579500" cy="7185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38"/>
          <p:cNvSpPr txBox="1"/>
          <p:nvPr/>
        </p:nvSpPr>
        <p:spPr>
          <a:xfrm>
            <a:off x="105000" y="795350"/>
            <a:ext cx="2676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p:txBody>
      </p:sp>
      <p:sp>
        <p:nvSpPr>
          <p:cNvPr id="466" name="Google Shape;466;p38"/>
          <p:cNvSpPr txBox="1"/>
          <p:nvPr/>
        </p:nvSpPr>
        <p:spPr>
          <a:xfrm>
            <a:off x="5061050" y="1002363"/>
            <a:ext cx="2676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p:txBody>
      </p:sp>
      <p:sp>
        <p:nvSpPr>
          <p:cNvPr id="467" name="Google Shape;467;p38"/>
          <p:cNvSpPr txBox="1"/>
          <p:nvPr/>
        </p:nvSpPr>
        <p:spPr>
          <a:xfrm>
            <a:off x="3995850" y="1286513"/>
            <a:ext cx="2676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p:txBody>
      </p:sp>
      <p:sp>
        <p:nvSpPr>
          <p:cNvPr id="468" name="Google Shape;468;p38"/>
          <p:cNvSpPr txBox="1"/>
          <p:nvPr/>
        </p:nvSpPr>
        <p:spPr>
          <a:xfrm>
            <a:off x="3995850" y="2596863"/>
            <a:ext cx="2676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p:txBody>
      </p:sp>
      <p:sp>
        <p:nvSpPr>
          <p:cNvPr id="469" name="Google Shape;469;p38"/>
          <p:cNvSpPr txBox="1"/>
          <p:nvPr/>
        </p:nvSpPr>
        <p:spPr>
          <a:xfrm>
            <a:off x="3995850" y="3069963"/>
            <a:ext cx="267600" cy="207900"/>
          </a:xfrm>
          <a:prstGeom prst="rect">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10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p:txBody>
      </p:sp>
      <p:cxnSp>
        <p:nvCxnSpPr>
          <p:cNvPr id="470" name="Google Shape;470;p38"/>
          <p:cNvCxnSpPr>
            <a:stCxn id="465" idx="3"/>
          </p:cNvCxnSpPr>
          <p:nvPr/>
        </p:nvCxnSpPr>
        <p:spPr>
          <a:xfrm>
            <a:off x="372600" y="899300"/>
            <a:ext cx="0" cy="0"/>
          </a:xfrm>
          <a:prstGeom prst="straightConnector1">
            <a:avLst/>
          </a:prstGeom>
          <a:noFill/>
          <a:ln cap="flat" cmpd="sng" w="9525">
            <a:solidFill>
              <a:schemeClr val="dk2"/>
            </a:solidFill>
            <a:prstDash val="solid"/>
            <a:round/>
            <a:headEnd len="med" w="med" type="none"/>
            <a:tailEnd len="med" w="med" type="none"/>
          </a:ln>
        </p:spPr>
      </p:cxnSp>
      <p:cxnSp>
        <p:nvCxnSpPr>
          <p:cNvPr id="471" name="Google Shape;471;p38"/>
          <p:cNvCxnSpPr>
            <a:stCxn id="465" idx="3"/>
            <a:endCxn id="465" idx="3"/>
          </p:cNvCxnSpPr>
          <p:nvPr/>
        </p:nvCxnSpPr>
        <p:spPr>
          <a:xfrm>
            <a:off x="372600" y="899300"/>
            <a:ext cx="0" cy="0"/>
          </a:xfrm>
          <a:prstGeom prst="straightConnector1">
            <a:avLst/>
          </a:prstGeom>
          <a:noFill/>
          <a:ln cap="flat" cmpd="sng" w="9525">
            <a:solidFill>
              <a:schemeClr val="dk2"/>
            </a:solidFill>
            <a:prstDash val="solid"/>
            <a:round/>
            <a:headEnd len="med" w="med" type="none"/>
            <a:tailEnd len="med" w="med" type="none"/>
          </a:ln>
        </p:spPr>
      </p:cxnSp>
      <p:pic>
        <p:nvPicPr>
          <p:cNvPr id="472" name="Google Shape;472;p38"/>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9"/>
          <p:cNvSpPr txBox="1"/>
          <p:nvPr/>
        </p:nvSpPr>
        <p:spPr>
          <a:xfrm>
            <a:off x="773900" y="2257950"/>
            <a:ext cx="7944900" cy="62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vi" sz="4000">
                <a:solidFill>
                  <a:schemeClr val="dk1"/>
                </a:solidFill>
                <a:latin typeface="Roboto"/>
                <a:ea typeface="Roboto"/>
                <a:cs typeface="Roboto"/>
                <a:sym typeface="Roboto"/>
              </a:rPr>
              <a:t>HƯỚNG DẪN TÁC VỤ TRÊN CRM</a:t>
            </a:r>
            <a:endParaRPr b="1" sz="4000">
              <a:solidFill>
                <a:schemeClr val="dk1"/>
              </a:solidFill>
              <a:latin typeface="Roboto"/>
              <a:ea typeface="Roboto"/>
              <a:cs typeface="Roboto"/>
              <a:sym typeface="Roboto"/>
            </a:endParaRPr>
          </a:p>
        </p:txBody>
      </p:sp>
      <p:pic>
        <p:nvPicPr>
          <p:cNvPr id="478" name="Google Shape;478;p39"/>
          <p:cNvPicPr preferRelativeResize="0"/>
          <p:nvPr/>
        </p:nvPicPr>
        <p:blipFill>
          <a:blip r:embed="rId3">
            <a:alphaModFix/>
          </a:blip>
          <a:stretch>
            <a:fillRect/>
          </a:stretch>
        </p:blipFill>
        <p:spPr>
          <a:xfrm>
            <a:off x="3968350" y="242850"/>
            <a:ext cx="1207300" cy="92408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cxnSp>
        <p:nvCxnSpPr>
          <p:cNvPr id="483" name="Google Shape;483;p40"/>
          <p:cNvCxnSpPr>
            <a:stCxn id="484"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485" name="Google Shape;485;p40"/>
          <p:cNvCxnSpPr>
            <a:stCxn id="484" idx="1"/>
            <a:endCxn id="484"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486" name="Google Shape;486;p40"/>
          <p:cNvCxnSpPr>
            <a:stCxn id="487" idx="3"/>
          </p:cNvCxnSpPr>
          <p:nvPr/>
        </p:nvCxnSpPr>
        <p:spPr>
          <a:xfrm>
            <a:off x="372600" y="899300"/>
            <a:ext cx="0" cy="0"/>
          </a:xfrm>
          <a:prstGeom prst="straightConnector1">
            <a:avLst/>
          </a:prstGeom>
          <a:noFill/>
          <a:ln cap="flat" cmpd="sng" w="9525">
            <a:solidFill>
              <a:schemeClr val="dk2"/>
            </a:solidFill>
            <a:prstDash val="solid"/>
            <a:round/>
            <a:headEnd len="med" w="med" type="none"/>
            <a:tailEnd len="med" w="med" type="none"/>
          </a:ln>
        </p:spPr>
      </p:cxnSp>
      <p:cxnSp>
        <p:nvCxnSpPr>
          <p:cNvPr id="488" name="Google Shape;488;p40"/>
          <p:cNvCxnSpPr>
            <a:stCxn id="487" idx="3"/>
            <a:endCxn id="487" idx="3"/>
          </p:cNvCxnSpPr>
          <p:nvPr/>
        </p:nvCxnSpPr>
        <p:spPr>
          <a:xfrm>
            <a:off x="372600" y="899300"/>
            <a:ext cx="0" cy="0"/>
          </a:xfrm>
          <a:prstGeom prst="straightConnector1">
            <a:avLst/>
          </a:prstGeom>
          <a:noFill/>
          <a:ln cap="flat" cmpd="sng" w="9525">
            <a:solidFill>
              <a:schemeClr val="dk2"/>
            </a:solidFill>
            <a:prstDash val="solid"/>
            <a:round/>
            <a:headEnd len="med" w="med" type="none"/>
            <a:tailEnd len="med" w="med" type="none"/>
          </a:ln>
        </p:spPr>
      </p:cxnSp>
      <p:sp>
        <p:nvSpPr>
          <p:cNvPr id="489" name="Google Shape;489;p40"/>
          <p:cNvSpPr txBox="1"/>
          <p:nvPr>
            <p:ph type="title"/>
          </p:nvPr>
        </p:nvSpPr>
        <p:spPr>
          <a:xfrm>
            <a:off x="397650" y="271125"/>
            <a:ext cx="154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1.2. CRM</a:t>
            </a:r>
            <a:endParaRPr sz="2620">
              <a:solidFill>
                <a:srgbClr val="674EA7"/>
              </a:solidFill>
              <a:latin typeface="Oswald SemiBold"/>
              <a:ea typeface="Oswald SemiBold"/>
              <a:cs typeface="Oswald SemiBold"/>
              <a:sym typeface="Oswald SemiBold"/>
            </a:endParaRPr>
          </a:p>
        </p:txBody>
      </p:sp>
      <p:cxnSp>
        <p:nvCxnSpPr>
          <p:cNvPr id="490" name="Google Shape;490;p40"/>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pic>
        <p:nvPicPr>
          <p:cNvPr id="491" name="Google Shape;491;p40"/>
          <p:cNvPicPr preferRelativeResize="0"/>
          <p:nvPr/>
        </p:nvPicPr>
        <p:blipFill>
          <a:blip r:embed="rId3">
            <a:alphaModFix/>
          </a:blip>
          <a:stretch>
            <a:fillRect/>
          </a:stretch>
        </p:blipFill>
        <p:spPr>
          <a:xfrm>
            <a:off x="744125" y="1327100"/>
            <a:ext cx="3118824" cy="3719949"/>
          </a:xfrm>
          <a:prstGeom prst="rect">
            <a:avLst/>
          </a:prstGeom>
          <a:noFill/>
          <a:ln>
            <a:noFill/>
          </a:ln>
        </p:spPr>
      </p:pic>
      <p:sp>
        <p:nvSpPr>
          <p:cNvPr id="492" name="Google Shape;492;p40"/>
          <p:cNvSpPr txBox="1"/>
          <p:nvPr/>
        </p:nvSpPr>
        <p:spPr>
          <a:xfrm>
            <a:off x="408750" y="843825"/>
            <a:ext cx="8580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vi" sz="1300">
                <a:solidFill>
                  <a:schemeClr val="dk1"/>
                </a:solidFill>
                <a:latin typeface="Roboto"/>
                <a:ea typeface="Roboto"/>
                <a:cs typeface="Roboto"/>
                <a:sym typeface="Roboto"/>
              </a:rPr>
              <a:t>Trên góc trái của thanh công cụ, chọn vào biểu tượng “Home Menu” để chọn tác vụ mà bạn muốn thực hiện.</a:t>
            </a:r>
            <a:endParaRPr sz="1300">
              <a:solidFill>
                <a:schemeClr val="dk1"/>
              </a:solidFill>
              <a:latin typeface="Roboto"/>
              <a:ea typeface="Roboto"/>
              <a:cs typeface="Roboto"/>
              <a:sym typeface="Roboto"/>
            </a:endParaRPr>
          </a:p>
        </p:txBody>
      </p:sp>
      <p:sp>
        <p:nvSpPr>
          <p:cNvPr id="493" name="Google Shape;493;p40"/>
          <p:cNvSpPr/>
          <p:nvPr/>
        </p:nvSpPr>
        <p:spPr>
          <a:xfrm>
            <a:off x="228000" y="1522959"/>
            <a:ext cx="438300" cy="176400"/>
          </a:xfrm>
          <a:prstGeom prst="rightArrow">
            <a:avLst>
              <a:gd fmla="val 50000" name="adj1"/>
              <a:gd fmla="val 50000" name="adj2"/>
            </a:avLst>
          </a:prstGeom>
          <a:solidFill>
            <a:schemeClr val="lt1"/>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494" name="Google Shape;494;p40"/>
          <p:cNvSpPr txBox="1"/>
          <p:nvPr/>
        </p:nvSpPr>
        <p:spPr>
          <a:xfrm>
            <a:off x="271251" y="1261275"/>
            <a:ext cx="234300" cy="24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rgbClr val="FF0000"/>
                </a:solidFill>
                <a:latin typeface="Roboto"/>
                <a:ea typeface="Roboto"/>
                <a:cs typeface="Roboto"/>
                <a:sym typeface="Roboto"/>
              </a:rPr>
              <a:t>1</a:t>
            </a:r>
            <a:endParaRPr sz="1300">
              <a:solidFill>
                <a:srgbClr val="FF0000"/>
              </a:solidFill>
              <a:latin typeface="Roboto"/>
              <a:ea typeface="Roboto"/>
              <a:cs typeface="Roboto"/>
              <a:sym typeface="Roboto"/>
            </a:endParaRPr>
          </a:p>
        </p:txBody>
      </p:sp>
      <p:sp>
        <p:nvSpPr>
          <p:cNvPr id="495" name="Google Shape;495;p40"/>
          <p:cNvSpPr txBox="1"/>
          <p:nvPr/>
        </p:nvSpPr>
        <p:spPr>
          <a:xfrm>
            <a:off x="2309275" y="2434950"/>
            <a:ext cx="2487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1300">
                <a:solidFill>
                  <a:srgbClr val="FF0000"/>
                </a:solidFill>
                <a:latin typeface="Roboto"/>
                <a:ea typeface="Roboto"/>
                <a:cs typeface="Roboto"/>
                <a:sym typeface="Roboto"/>
              </a:rPr>
              <a:t>2</a:t>
            </a:r>
            <a:endParaRPr sz="1300">
              <a:solidFill>
                <a:srgbClr val="FF0000"/>
              </a:solidFill>
              <a:latin typeface="Roboto"/>
              <a:ea typeface="Roboto"/>
              <a:cs typeface="Roboto"/>
              <a:sym typeface="Roboto"/>
            </a:endParaRPr>
          </a:p>
        </p:txBody>
      </p:sp>
      <p:sp>
        <p:nvSpPr>
          <p:cNvPr id="496" name="Google Shape;496;p40"/>
          <p:cNvSpPr/>
          <p:nvPr/>
        </p:nvSpPr>
        <p:spPr>
          <a:xfrm>
            <a:off x="2129550" y="2709400"/>
            <a:ext cx="523200" cy="176400"/>
          </a:xfrm>
          <a:prstGeom prst="leftArrow">
            <a:avLst>
              <a:gd fmla="val 50000" name="adj1"/>
              <a:gd fmla="val 50000" name="adj2"/>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7" name="Google Shape;497;p40"/>
          <p:cNvSpPr/>
          <p:nvPr/>
        </p:nvSpPr>
        <p:spPr>
          <a:xfrm>
            <a:off x="2129550" y="3414025"/>
            <a:ext cx="382800" cy="259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98" name="Google Shape;498;p40"/>
          <p:cNvSpPr txBox="1"/>
          <p:nvPr/>
        </p:nvSpPr>
        <p:spPr>
          <a:xfrm>
            <a:off x="4101525" y="1485125"/>
            <a:ext cx="4887600" cy="3319200"/>
          </a:xfrm>
          <a:prstGeom prst="rect">
            <a:avLst/>
          </a:prstGeom>
          <a:noFill/>
          <a:ln>
            <a:noFill/>
          </a:ln>
        </p:spPr>
        <p:txBody>
          <a:bodyPr anchorCtr="0" anchor="ctr" bIns="91425" lIns="91425" spcFirstLastPara="1" rIns="91425" wrap="square" tIns="91425">
            <a:noAutofit/>
          </a:bodyPr>
          <a:lstStyle/>
          <a:p>
            <a:pPr indent="-311150" lvl="0" marL="457200" rtl="0" algn="l">
              <a:lnSpc>
                <a:spcPct val="15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Bước 1: Chọn vào biểu tượng Home Menu để hiển thị tất cả tác vụ của hệ thống. </a:t>
            </a:r>
            <a:endParaRPr sz="1300">
              <a:solidFill>
                <a:schemeClr val="dk1"/>
              </a:solidFill>
              <a:latin typeface="Roboto"/>
              <a:ea typeface="Roboto"/>
              <a:cs typeface="Roboto"/>
              <a:sym typeface="Roboto"/>
            </a:endParaRPr>
          </a:p>
          <a:p>
            <a:pPr indent="0" lvl="0" marL="457200" rtl="0" algn="l">
              <a:lnSpc>
                <a:spcPct val="150000"/>
              </a:lnSpc>
              <a:spcBef>
                <a:spcPts val="0"/>
              </a:spcBef>
              <a:spcAft>
                <a:spcPts val="0"/>
              </a:spcAft>
              <a:buNone/>
            </a:pPr>
            <a:r>
              <a:t/>
            </a:r>
            <a:endParaRPr sz="1300">
              <a:solidFill>
                <a:schemeClr val="dk1"/>
              </a:solidFill>
              <a:latin typeface="Roboto"/>
              <a:ea typeface="Roboto"/>
              <a:cs typeface="Roboto"/>
              <a:sym typeface="Roboto"/>
            </a:endParaRPr>
          </a:p>
          <a:p>
            <a:pPr indent="-311150" lvl="0" marL="457200" rtl="0" algn="l">
              <a:lnSpc>
                <a:spcPct val="150000"/>
              </a:lnSpc>
              <a:spcBef>
                <a:spcPts val="0"/>
              </a:spcBef>
              <a:spcAft>
                <a:spcPts val="0"/>
              </a:spcAft>
              <a:buClr>
                <a:schemeClr val="dk1"/>
              </a:buClr>
              <a:buSzPts val="1300"/>
              <a:buFont typeface="Roboto"/>
              <a:buChar char="-"/>
            </a:pPr>
            <a:r>
              <a:rPr lang="vi" sz="1300">
                <a:solidFill>
                  <a:schemeClr val="dk1"/>
                </a:solidFill>
                <a:latin typeface="Roboto"/>
                <a:ea typeface="Roboto"/>
                <a:cs typeface="Roboto"/>
                <a:sym typeface="Roboto"/>
              </a:rPr>
              <a:t>Bước 2: Chọn “CRM” (</a:t>
            </a:r>
            <a:r>
              <a:rPr lang="vi" sz="1300">
                <a:solidFill>
                  <a:schemeClr val="dk1"/>
                </a:solidFill>
                <a:latin typeface="Roboto"/>
                <a:ea typeface="Roboto"/>
                <a:cs typeface="Roboto"/>
                <a:sym typeface="Roboto"/>
              </a:rPr>
              <a:t>Customer Relationship Management) Quản lý quan hệ khách hàng.</a:t>
            </a:r>
            <a:r>
              <a:rPr lang="vi" sz="1300">
                <a:solidFill>
                  <a:schemeClr val="dk1"/>
                </a:solidFill>
                <a:latin typeface="Roboto"/>
                <a:ea typeface="Roboto"/>
                <a:cs typeface="Roboto"/>
                <a:sym typeface="Roboto"/>
              </a:rPr>
              <a:t> </a:t>
            </a:r>
            <a:endParaRPr sz="1300">
              <a:solidFill>
                <a:schemeClr val="dk1"/>
              </a:solidFill>
              <a:latin typeface="Roboto"/>
              <a:ea typeface="Roboto"/>
              <a:cs typeface="Roboto"/>
              <a:sym typeface="Roboto"/>
            </a:endParaRPr>
          </a:p>
        </p:txBody>
      </p:sp>
      <p:pic>
        <p:nvPicPr>
          <p:cNvPr id="499" name="Google Shape;499;p40"/>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41"/>
          <p:cNvSpPr txBox="1"/>
          <p:nvPr/>
        </p:nvSpPr>
        <p:spPr>
          <a:xfrm>
            <a:off x="35700" y="1052775"/>
            <a:ext cx="193500" cy="2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0000"/>
              </a:solidFill>
            </a:endParaRPr>
          </a:p>
        </p:txBody>
      </p:sp>
      <p:cxnSp>
        <p:nvCxnSpPr>
          <p:cNvPr id="505" name="Google Shape;505;p41"/>
          <p:cNvCxnSpPr>
            <a:stCxn id="506"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507" name="Google Shape;507;p41"/>
          <p:cNvCxnSpPr>
            <a:stCxn id="506" idx="1"/>
            <a:endCxn id="506" idx="1"/>
          </p:cNvCxnSpPr>
          <p:nvPr/>
        </p:nvCxnSpPr>
        <p:spPr>
          <a:xfrm>
            <a:off x="3323025" y="745450"/>
            <a:ext cx="0" cy="0"/>
          </a:xfrm>
          <a:prstGeom prst="straightConnector1">
            <a:avLst/>
          </a:prstGeom>
          <a:noFill/>
          <a:ln cap="flat" cmpd="sng" w="9525">
            <a:solidFill>
              <a:schemeClr val="dk2"/>
            </a:solidFill>
            <a:prstDash val="solid"/>
            <a:round/>
            <a:headEnd len="med" w="med" type="none"/>
            <a:tailEnd len="med" w="med" type="none"/>
          </a:ln>
        </p:spPr>
      </p:cxnSp>
      <p:cxnSp>
        <p:nvCxnSpPr>
          <p:cNvPr id="508" name="Google Shape;508;p41"/>
          <p:cNvCxnSpPr>
            <a:stCxn id="509" idx="3"/>
          </p:cNvCxnSpPr>
          <p:nvPr/>
        </p:nvCxnSpPr>
        <p:spPr>
          <a:xfrm>
            <a:off x="372600" y="899300"/>
            <a:ext cx="0" cy="0"/>
          </a:xfrm>
          <a:prstGeom prst="straightConnector1">
            <a:avLst/>
          </a:prstGeom>
          <a:noFill/>
          <a:ln cap="flat" cmpd="sng" w="9525">
            <a:solidFill>
              <a:schemeClr val="dk2"/>
            </a:solidFill>
            <a:prstDash val="solid"/>
            <a:round/>
            <a:headEnd len="med" w="med" type="none"/>
            <a:tailEnd len="med" w="med" type="none"/>
          </a:ln>
        </p:spPr>
      </p:cxnSp>
      <p:cxnSp>
        <p:nvCxnSpPr>
          <p:cNvPr id="510" name="Google Shape;510;p41"/>
          <p:cNvCxnSpPr>
            <a:stCxn id="509" idx="3"/>
            <a:endCxn id="509" idx="3"/>
          </p:cNvCxnSpPr>
          <p:nvPr/>
        </p:nvCxnSpPr>
        <p:spPr>
          <a:xfrm>
            <a:off x="372600" y="899300"/>
            <a:ext cx="0" cy="0"/>
          </a:xfrm>
          <a:prstGeom prst="straightConnector1">
            <a:avLst/>
          </a:prstGeom>
          <a:noFill/>
          <a:ln cap="flat" cmpd="sng" w="9525">
            <a:solidFill>
              <a:schemeClr val="dk2"/>
            </a:solidFill>
            <a:prstDash val="solid"/>
            <a:round/>
            <a:headEnd len="med" w="med" type="none"/>
            <a:tailEnd len="med" w="med" type="none"/>
          </a:ln>
        </p:spPr>
      </p:cxnSp>
      <p:sp>
        <p:nvSpPr>
          <p:cNvPr id="511" name="Google Shape;511;p41"/>
          <p:cNvSpPr txBox="1"/>
          <p:nvPr>
            <p:ph type="title"/>
          </p:nvPr>
        </p:nvSpPr>
        <p:spPr>
          <a:xfrm>
            <a:off x="397650" y="271125"/>
            <a:ext cx="2707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vi" sz="2620">
                <a:solidFill>
                  <a:srgbClr val="674EA7"/>
                </a:solidFill>
                <a:latin typeface="Oswald SemiBold"/>
                <a:ea typeface="Oswald SemiBold"/>
                <a:cs typeface="Oswald SemiBold"/>
                <a:sym typeface="Oswald SemiBold"/>
              </a:rPr>
              <a:t>GIAO DIỆN CHÍNH</a:t>
            </a:r>
            <a:endParaRPr sz="2620">
              <a:solidFill>
                <a:srgbClr val="674EA7"/>
              </a:solidFill>
              <a:latin typeface="Oswald SemiBold"/>
              <a:ea typeface="Oswald SemiBold"/>
              <a:cs typeface="Oswald SemiBold"/>
              <a:sym typeface="Oswald SemiBold"/>
            </a:endParaRPr>
          </a:p>
        </p:txBody>
      </p:sp>
      <p:cxnSp>
        <p:nvCxnSpPr>
          <p:cNvPr id="512" name="Google Shape;512;p41"/>
          <p:cNvCxnSpPr/>
          <p:nvPr/>
        </p:nvCxnSpPr>
        <p:spPr>
          <a:xfrm>
            <a:off x="408750" y="805575"/>
            <a:ext cx="1559100" cy="5700"/>
          </a:xfrm>
          <a:prstGeom prst="straightConnector1">
            <a:avLst/>
          </a:prstGeom>
          <a:noFill/>
          <a:ln cap="flat" cmpd="sng" w="28575">
            <a:solidFill>
              <a:srgbClr val="8E7CC3"/>
            </a:solidFill>
            <a:prstDash val="solid"/>
            <a:round/>
            <a:headEnd len="med" w="med" type="none"/>
            <a:tailEnd len="med" w="med" type="none"/>
          </a:ln>
        </p:spPr>
      </p:cxnSp>
      <p:pic>
        <p:nvPicPr>
          <p:cNvPr id="513" name="Google Shape;513;p41"/>
          <p:cNvPicPr preferRelativeResize="0"/>
          <p:nvPr/>
        </p:nvPicPr>
        <p:blipFill>
          <a:blip r:embed="rId3">
            <a:alphaModFix/>
          </a:blip>
          <a:stretch>
            <a:fillRect/>
          </a:stretch>
        </p:blipFill>
        <p:spPr>
          <a:xfrm>
            <a:off x="381600" y="996225"/>
            <a:ext cx="8610002" cy="3892999"/>
          </a:xfrm>
          <a:prstGeom prst="rect">
            <a:avLst/>
          </a:prstGeom>
          <a:noFill/>
          <a:ln>
            <a:noFill/>
          </a:ln>
        </p:spPr>
      </p:pic>
      <p:pic>
        <p:nvPicPr>
          <p:cNvPr id="514" name="Google Shape;514;p41"/>
          <p:cNvPicPr preferRelativeResize="0"/>
          <p:nvPr/>
        </p:nvPicPr>
        <p:blipFill>
          <a:blip r:embed="rId4">
            <a:alphaModFix/>
          </a:blip>
          <a:stretch>
            <a:fillRect/>
          </a:stretch>
        </p:blipFill>
        <p:spPr>
          <a:xfrm>
            <a:off x="8414200" y="30625"/>
            <a:ext cx="682550" cy="522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